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825" r:id="rId2"/>
    <p:sldId id="999" r:id="rId3"/>
    <p:sldId id="1234" r:id="rId4"/>
    <p:sldId id="1235" r:id="rId5"/>
    <p:sldId id="1236" r:id="rId6"/>
    <p:sldId id="1237" r:id="rId7"/>
    <p:sldId id="1238" r:id="rId8"/>
    <p:sldId id="1239" r:id="rId9"/>
    <p:sldId id="1240" r:id="rId10"/>
    <p:sldId id="1241" r:id="rId11"/>
    <p:sldId id="1242" r:id="rId12"/>
    <p:sldId id="1243" r:id="rId13"/>
    <p:sldId id="1244" r:id="rId14"/>
    <p:sldId id="1245" r:id="rId15"/>
    <p:sldId id="1246" r:id="rId16"/>
    <p:sldId id="1247" r:id="rId17"/>
    <p:sldId id="1248" r:id="rId18"/>
    <p:sldId id="1249" r:id="rId19"/>
    <p:sldId id="1250" r:id="rId20"/>
    <p:sldId id="1251" r:id="rId21"/>
    <p:sldId id="1252" r:id="rId22"/>
    <p:sldId id="1253" r:id="rId23"/>
    <p:sldId id="1254" r:id="rId24"/>
    <p:sldId id="1255" r:id="rId25"/>
    <p:sldId id="1256" r:id="rId26"/>
    <p:sldId id="1257" r:id="rId27"/>
    <p:sldId id="1258" r:id="rId28"/>
    <p:sldId id="1259" r:id="rId29"/>
    <p:sldId id="1260" r:id="rId30"/>
    <p:sldId id="1261" r:id="rId31"/>
    <p:sldId id="1262" r:id="rId32"/>
    <p:sldId id="1263" r:id="rId33"/>
    <p:sldId id="1264" r:id="rId34"/>
    <p:sldId id="1265" r:id="rId35"/>
    <p:sldId id="1266" r:id="rId36"/>
    <p:sldId id="1267" r:id="rId37"/>
    <p:sldId id="1268" r:id="rId38"/>
    <p:sldId id="1269" r:id="rId39"/>
    <p:sldId id="1270" r:id="rId40"/>
    <p:sldId id="1271" r:id="rId41"/>
    <p:sldId id="1272" r:id="rId42"/>
    <p:sldId id="1273" r:id="rId43"/>
    <p:sldId id="1274" r:id="rId44"/>
    <p:sldId id="1275" r:id="rId45"/>
    <p:sldId id="1276" r:id="rId46"/>
    <p:sldId id="1277" r:id="rId47"/>
    <p:sldId id="1278" r:id="rId48"/>
    <p:sldId id="1279" r:id="rId49"/>
    <p:sldId id="1280" r:id="rId50"/>
    <p:sldId id="1281" r:id="rId51"/>
    <p:sldId id="1282" r:id="rId52"/>
    <p:sldId id="1283" r:id="rId53"/>
    <p:sldId id="1284" r:id="rId54"/>
    <p:sldId id="1285" r:id="rId55"/>
    <p:sldId id="1286" r:id="rId56"/>
    <p:sldId id="1287" r:id="rId57"/>
    <p:sldId id="1288" r:id="rId58"/>
    <p:sldId id="1289" r:id="rId5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10" autoAdjust="0"/>
    <p:restoredTop sz="94624" autoAdjust="0"/>
  </p:normalViewPr>
  <p:slideViewPr>
    <p:cSldViewPr>
      <p:cViewPr varScale="1">
        <p:scale>
          <a:sx n="74" d="100"/>
          <a:sy n="74" d="100"/>
        </p:scale>
        <p:origin x="1188" y="42"/>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2014/08/09</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extLst>
      <p:ext uri="{BB962C8B-B14F-4D97-AF65-F5344CB8AC3E}">
        <p14:creationId xmlns:p14="http://schemas.microsoft.com/office/powerpoint/2010/main" val="11672517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extLst>
      <p:ext uri="{BB962C8B-B14F-4D97-AF65-F5344CB8AC3E}">
        <p14:creationId xmlns:p14="http://schemas.microsoft.com/office/powerpoint/2010/main" val="7540178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SETTLED LIFE</a:t>
            </a:r>
            <a:endParaRPr lang="en-ZA" dirty="0"/>
          </a:p>
        </p:txBody>
      </p:sp>
      <p:sp>
        <p:nvSpPr>
          <p:cNvPr id="3" name="Content Placeholder 2"/>
          <p:cNvSpPr>
            <a:spLocks noGrp="1"/>
          </p:cNvSpPr>
          <p:nvPr>
            <p:ph idx="1"/>
          </p:nvPr>
        </p:nvSpPr>
        <p:spPr/>
        <p:txBody>
          <a:bodyPr>
            <a:noAutofit/>
          </a:bodyPr>
          <a:lstStyle/>
          <a:p>
            <a:pPr>
              <a:lnSpc>
                <a:spcPts val="2200"/>
              </a:lnSpc>
            </a:pPr>
            <a:r>
              <a:rPr lang="he-IL" sz="2000" dirty="0"/>
              <a:t>יהושע</a:t>
            </a:r>
            <a:r>
              <a:rPr lang="en-ZA" dirty="0" smtClean="0"/>
              <a:t> promises us </a:t>
            </a:r>
            <a:r>
              <a:rPr lang="en-ZA" i="1" dirty="0" smtClean="0"/>
              <a:t>“rest for our souls”…that’s not a promise for a “settled” life. In fact, Scripture </a:t>
            </a:r>
            <a:r>
              <a:rPr lang="en-ZA" dirty="0" smtClean="0"/>
              <a:t>seems to point to exactly the opposite:</a:t>
            </a:r>
          </a:p>
          <a:p>
            <a:pPr algn="ctr"/>
            <a:r>
              <a:rPr lang="en-ZA" i="1" dirty="0">
                <a:solidFill>
                  <a:srgbClr val="004821"/>
                </a:solidFill>
              </a:rPr>
              <a:t>And He said to them all, “If anyone wishes to come after Me, let him deny himself, and take up his stake daily, and follow Me. </a:t>
            </a:r>
            <a:r>
              <a:rPr lang="en-ZA" b="1" i="1" dirty="0" smtClean="0">
                <a:solidFill>
                  <a:srgbClr val="004821"/>
                </a:solidFill>
              </a:rPr>
              <a:t>(</a:t>
            </a:r>
            <a:r>
              <a:rPr lang="en-ZA" b="1" i="1" dirty="0">
                <a:solidFill>
                  <a:srgbClr val="004821"/>
                </a:solidFill>
              </a:rPr>
              <a:t>Luke 9:23)</a:t>
            </a:r>
          </a:p>
          <a:p>
            <a:pPr algn="ctr"/>
            <a:r>
              <a:rPr lang="en-ZA" i="1" dirty="0" smtClean="0">
                <a:solidFill>
                  <a:srgbClr val="004821"/>
                </a:solidFill>
              </a:rPr>
              <a:t>in </a:t>
            </a:r>
            <a:r>
              <a:rPr lang="en-ZA" i="1" dirty="0">
                <a:solidFill>
                  <a:srgbClr val="004821"/>
                </a:solidFill>
              </a:rPr>
              <a:t>which you exult, even though for a little while, if need be, you have been grieved by manifold trials, </a:t>
            </a:r>
            <a:r>
              <a:rPr lang="en-ZA" b="1" i="1" dirty="0" smtClean="0">
                <a:solidFill>
                  <a:srgbClr val="004821"/>
                </a:solidFill>
              </a:rPr>
              <a:t>(</a:t>
            </a:r>
            <a:r>
              <a:rPr lang="en-ZA" b="1" i="1" dirty="0">
                <a:solidFill>
                  <a:srgbClr val="004821"/>
                </a:solidFill>
              </a:rPr>
              <a:t>1 Peter 1:6)</a:t>
            </a:r>
          </a:p>
          <a:p>
            <a:pPr>
              <a:lnSpc>
                <a:spcPts val="2200"/>
              </a:lnSpc>
            </a:pPr>
            <a:r>
              <a:rPr lang="en-ZA" dirty="0" smtClean="0"/>
              <a:t>The question is…to </a:t>
            </a:r>
            <a:r>
              <a:rPr lang="en-ZA" i="1" dirty="0" smtClean="0"/>
              <a:t>“settle” or to “sojourn”? “Settling” </a:t>
            </a:r>
            <a:r>
              <a:rPr lang="en-ZA" dirty="0" smtClean="0"/>
              <a:t>sounds inviting</a:t>
            </a:r>
            <a:r>
              <a:rPr lang="en-ZA" i="1" dirty="0" smtClean="0"/>
              <a:t>, </a:t>
            </a:r>
            <a:r>
              <a:rPr lang="en-ZA" dirty="0" smtClean="0"/>
              <a:t>but the following story illustrates what we might be missing if we avoid the challenges of life:</a:t>
            </a:r>
          </a:p>
          <a:p>
            <a:pPr>
              <a:lnSpc>
                <a:spcPts val="2200"/>
              </a:lnSpc>
            </a:pPr>
            <a:r>
              <a:rPr lang="en-ZA" i="1" dirty="0" smtClean="0">
                <a:solidFill>
                  <a:srgbClr val="002060"/>
                </a:solidFill>
              </a:rPr>
              <a:t>Once there was an old lady sipping her coffee in the restaurant of a theatre long after the curtain had gone up on the first act of the play. The waiter asked her curiously why she hadn’t taken her seat inside the theatre. She replied to him, “Oh no…it’s much too crowded and noisy in there now. Once they all come out…that’s when I go in. Then I can have as many seats to myself as I like!”</a:t>
            </a:r>
            <a:endParaRPr lang="en-ZA" i="1"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STORY ABOUT LIFE</a:t>
            </a:r>
            <a:endParaRPr lang="en-ZA" dirty="0"/>
          </a:p>
        </p:txBody>
      </p:sp>
      <p:sp>
        <p:nvSpPr>
          <p:cNvPr id="3" name="Content Placeholder 2"/>
          <p:cNvSpPr>
            <a:spLocks noGrp="1"/>
          </p:cNvSpPr>
          <p:nvPr>
            <p:ph idx="1"/>
          </p:nvPr>
        </p:nvSpPr>
        <p:spPr/>
        <p:txBody>
          <a:bodyPr>
            <a:normAutofit/>
          </a:bodyPr>
          <a:lstStyle/>
          <a:p>
            <a:r>
              <a:rPr lang="en-ZA" i="1" dirty="0" smtClean="0">
                <a:solidFill>
                  <a:srgbClr val="002060"/>
                </a:solidFill>
              </a:rPr>
              <a:t>We tend to think that the purpose of life is those endless sunny summer days; days when you can’t see a cloud and everything in life seems perfect. And when the rain falls into our lives (as it does to us all) well, that’s something to be endured until the clouds clear. We put up with hardship, thinking that it’s just a painful intermission, and when it ends, we will get back to the “real purpose of life”.</a:t>
            </a:r>
          </a:p>
          <a:p>
            <a:r>
              <a:rPr lang="en-ZA" i="1" dirty="0" smtClean="0">
                <a:solidFill>
                  <a:srgbClr val="002060"/>
                </a:solidFill>
              </a:rPr>
              <a:t>The reverse is really the case. Life is all about the rain and the storms and our striving to overcome them. For in this way, we elevate ourselves spiritually and fulfil the purpose that we were meant for. Those sunny days are so we can gather our strength, and thus derive the maximum from facing life’s challenges. Jacob learned that it was considered improper for him to place his focus on serenity, for in life “the play’s the thing”….not the intermission. (Based on </a:t>
            </a:r>
            <a:r>
              <a:rPr lang="en-ZA" i="1" dirty="0" err="1" smtClean="0">
                <a:solidFill>
                  <a:srgbClr val="002060"/>
                </a:solidFill>
              </a:rPr>
              <a:t>R’Yerucham</a:t>
            </a:r>
            <a:r>
              <a:rPr lang="en-ZA" i="1" dirty="0" smtClean="0">
                <a:solidFill>
                  <a:srgbClr val="002060"/>
                </a:solidFill>
              </a:rPr>
              <a:t> </a:t>
            </a:r>
            <a:r>
              <a:rPr lang="en-ZA" i="1" dirty="0" err="1" smtClean="0">
                <a:solidFill>
                  <a:srgbClr val="002060"/>
                </a:solidFill>
              </a:rPr>
              <a:t>Lebovitz</a:t>
            </a:r>
            <a:r>
              <a:rPr lang="en-ZA" i="1" dirty="0" smtClean="0">
                <a:solidFill>
                  <a:srgbClr val="002060"/>
                </a:solidFill>
              </a:rPr>
              <a:t>)</a:t>
            </a:r>
            <a:endParaRPr lang="en-ZA" i="1"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GENERATIONS </a:t>
            </a:r>
            <a:br>
              <a:rPr lang="en-ZA" dirty="0" smtClean="0"/>
            </a:br>
            <a:r>
              <a:rPr lang="en-ZA" sz="2200" dirty="0" smtClean="0"/>
              <a:t>Legends of the Jews</a:t>
            </a:r>
            <a:endParaRPr lang="en-ZA" sz="2200" dirty="0"/>
          </a:p>
        </p:txBody>
      </p:sp>
      <p:sp>
        <p:nvSpPr>
          <p:cNvPr id="3" name="Content Placeholder 2"/>
          <p:cNvSpPr>
            <a:spLocks noGrp="1"/>
          </p:cNvSpPr>
          <p:nvPr>
            <p:ph idx="1"/>
          </p:nvPr>
        </p:nvSpPr>
        <p:spPr/>
        <p:txBody>
          <a:bodyPr>
            <a:noAutofit/>
          </a:bodyPr>
          <a:lstStyle/>
          <a:p>
            <a:pPr algn="just">
              <a:lnSpc>
                <a:spcPts val="2300"/>
              </a:lnSpc>
            </a:pPr>
            <a:r>
              <a:rPr lang="en-ZA" dirty="0" smtClean="0">
                <a:solidFill>
                  <a:srgbClr val="C00000"/>
                </a:solidFill>
              </a:rPr>
              <a:t>Joseph was the one that resembled his father most closely in appearance, and, also, he was the one to whom Jacob transmitted the instruction and knowledge he had received from his teachers Shem and </a:t>
            </a:r>
            <a:r>
              <a:rPr lang="en-ZA" dirty="0" err="1" smtClean="0">
                <a:solidFill>
                  <a:srgbClr val="C00000"/>
                </a:solidFill>
              </a:rPr>
              <a:t>Eber</a:t>
            </a:r>
            <a:r>
              <a:rPr lang="en-ZA" dirty="0" smtClean="0">
                <a:solidFill>
                  <a:srgbClr val="C00000"/>
                </a:solidFill>
              </a:rPr>
              <a:t>. The whole course of the son's life is but a repetition of the father's. </a:t>
            </a:r>
          </a:p>
          <a:p>
            <a:pPr marL="266700" indent="-266700" algn="just">
              <a:lnSpc>
                <a:spcPts val="2300"/>
              </a:lnSpc>
              <a:buFont typeface="Arial" pitchFamily="34" charset="0"/>
              <a:buChar char="•"/>
            </a:pPr>
            <a:r>
              <a:rPr lang="en-ZA" dirty="0" smtClean="0">
                <a:solidFill>
                  <a:srgbClr val="C00000"/>
                </a:solidFill>
              </a:rPr>
              <a:t>As the mother of Jacob remained childless for a long time after her marriage, so also the mother of Joseph. </a:t>
            </a:r>
          </a:p>
          <a:p>
            <a:pPr marL="266700" indent="-266700" algn="just">
              <a:lnSpc>
                <a:spcPts val="2300"/>
              </a:lnSpc>
              <a:buFont typeface="Arial" pitchFamily="34" charset="0"/>
              <a:buChar char="•"/>
            </a:pPr>
            <a:r>
              <a:rPr lang="en-ZA" dirty="0" smtClean="0">
                <a:solidFill>
                  <a:srgbClr val="C00000"/>
                </a:solidFill>
              </a:rPr>
              <a:t>As Rebekah had undergone severe suffering in giving birth to Jacob, so Rachel in giving birth to Joseph. </a:t>
            </a:r>
          </a:p>
          <a:p>
            <a:pPr marL="266700" indent="-266700" algn="just">
              <a:lnSpc>
                <a:spcPts val="2300"/>
              </a:lnSpc>
              <a:buFont typeface="Arial" pitchFamily="34" charset="0"/>
              <a:buChar char="•"/>
            </a:pPr>
            <a:r>
              <a:rPr lang="en-ZA" dirty="0" smtClean="0">
                <a:solidFill>
                  <a:srgbClr val="C00000"/>
                </a:solidFill>
              </a:rPr>
              <a:t>As Jacob's mother bore two sons, so also Joseph's mother. </a:t>
            </a:r>
          </a:p>
          <a:p>
            <a:pPr marL="266700" indent="-266700" algn="just">
              <a:lnSpc>
                <a:spcPts val="2300"/>
              </a:lnSpc>
              <a:buFont typeface="Arial" pitchFamily="34" charset="0"/>
              <a:buChar char="•"/>
            </a:pPr>
            <a:r>
              <a:rPr lang="en-ZA" dirty="0" smtClean="0">
                <a:solidFill>
                  <a:srgbClr val="C00000"/>
                </a:solidFill>
              </a:rPr>
              <a:t>Like Jacob, Joseph was born circumcised. </a:t>
            </a:r>
          </a:p>
          <a:p>
            <a:pPr marL="266700" indent="-266700" algn="just">
              <a:lnSpc>
                <a:spcPts val="2300"/>
              </a:lnSpc>
              <a:buFont typeface="Arial" pitchFamily="34" charset="0"/>
              <a:buChar char="•"/>
            </a:pPr>
            <a:r>
              <a:rPr lang="en-ZA" dirty="0" smtClean="0">
                <a:solidFill>
                  <a:srgbClr val="C00000"/>
                </a:solidFill>
              </a:rPr>
              <a:t>As the father was a shepherd, so the son. </a:t>
            </a:r>
          </a:p>
          <a:p>
            <a:pPr marL="266700" indent="-266700" algn="just">
              <a:lnSpc>
                <a:spcPts val="2300"/>
              </a:lnSpc>
              <a:buFont typeface="Arial" pitchFamily="34" charset="0"/>
              <a:buChar char="•"/>
            </a:pPr>
            <a:r>
              <a:rPr lang="en-ZA" dirty="0" smtClean="0">
                <a:solidFill>
                  <a:srgbClr val="C00000"/>
                </a:solidFill>
              </a:rPr>
              <a:t>As the father served for the sake of a woman, so the son served under a woman. </a:t>
            </a:r>
          </a:p>
          <a:p>
            <a:pPr marL="266700" indent="-266700" algn="just">
              <a:lnSpc>
                <a:spcPts val="2300"/>
              </a:lnSpc>
              <a:buFont typeface="Arial" pitchFamily="34" charset="0"/>
              <a:buChar char="•"/>
            </a:pPr>
            <a:r>
              <a:rPr lang="en-ZA" dirty="0" smtClean="0">
                <a:solidFill>
                  <a:srgbClr val="C00000"/>
                </a:solidFill>
              </a:rPr>
              <a:t>Like the father, the son appropriated his older brother's birthright.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GENERATIONS </a:t>
            </a:r>
            <a:r>
              <a:rPr lang="en-ZA" dirty="0" err="1" smtClean="0"/>
              <a:t>con’t</a:t>
            </a:r>
            <a:r>
              <a:rPr lang="en-ZA" dirty="0" smtClean="0"/>
              <a:t/>
            </a:r>
            <a:br>
              <a:rPr lang="en-ZA" dirty="0" smtClean="0"/>
            </a:br>
            <a:r>
              <a:rPr lang="en-ZA" sz="2200" dirty="0" smtClean="0"/>
              <a:t>Legends of the Jews</a:t>
            </a:r>
            <a:endParaRPr lang="en-ZA" sz="2200" dirty="0"/>
          </a:p>
        </p:txBody>
      </p:sp>
      <p:sp>
        <p:nvSpPr>
          <p:cNvPr id="3" name="Content Placeholder 2"/>
          <p:cNvSpPr>
            <a:spLocks noGrp="1"/>
          </p:cNvSpPr>
          <p:nvPr>
            <p:ph idx="1"/>
          </p:nvPr>
        </p:nvSpPr>
        <p:spPr/>
        <p:txBody>
          <a:bodyPr>
            <a:normAutofit fontScale="92500"/>
          </a:bodyPr>
          <a:lstStyle/>
          <a:p>
            <a:pPr marL="266700" indent="-266700" algn="just">
              <a:lnSpc>
                <a:spcPts val="2300"/>
              </a:lnSpc>
              <a:buFont typeface="Arial" pitchFamily="34" charset="0"/>
              <a:buChar char="•"/>
            </a:pPr>
            <a:r>
              <a:rPr lang="en-ZA" sz="2600" dirty="0" smtClean="0">
                <a:solidFill>
                  <a:srgbClr val="C00000"/>
                </a:solidFill>
              </a:rPr>
              <a:t>The father was hated by his brother, and the son was hated by his brethren.</a:t>
            </a:r>
          </a:p>
          <a:p>
            <a:pPr marL="266700" indent="-266700" algn="just">
              <a:lnSpc>
                <a:spcPts val="2300"/>
              </a:lnSpc>
              <a:buFont typeface="Arial" pitchFamily="34" charset="0"/>
              <a:buChar char="•"/>
            </a:pPr>
            <a:r>
              <a:rPr lang="en-ZA" sz="2600" dirty="0" smtClean="0">
                <a:solidFill>
                  <a:srgbClr val="C00000"/>
                </a:solidFill>
              </a:rPr>
              <a:t>The father was the favourite son as compared with his brother, so was the son as compared with his brethren. </a:t>
            </a:r>
          </a:p>
          <a:p>
            <a:pPr marL="266700" indent="-266700" algn="just">
              <a:lnSpc>
                <a:spcPts val="2300"/>
              </a:lnSpc>
              <a:buFont typeface="Arial" pitchFamily="34" charset="0"/>
              <a:buChar char="•"/>
            </a:pPr>
            <a:r>
              <a:rPr lang="en-ZA" sz="2600" dirty="0" smtClean="0">
                <a:solidFill>
                  <a:srgbClr val="C00000"/>
                </a:solidFill>
              </a:rPr>
              <a:t>Both the father and the son lived in the land of the stranger. </a:t>
            </a:r>
          </a:p>
          <a:p>
            <a:pPr marL="266700" indent="-266700" algn="just">
              <a:lnSpc>
                <a:spcPts val="2300"/>
              </a:lnSpc>
              <a:buFont typeface="Arial" pitchFamily="34" charset="0"/>
              <a:buChar char="•"/>
            </a:pPr>
            <a:r>
              <a:rPr lang="en-ZA" sz="2600" dirty="0" smtClean="0">
                <a:solidFill>
                  <a:srgbClr val="C00000"/>
                </a:solidFill>
              </a:rPr>
              <a:t>The father became a servant to a master, also the son.</a:t>
            </a:r>
          </a:p>
          <a:p>
            <a:pPr marL="266700" indent="-266700" algn="just">
              <a:lnSpc>
                <a:spcPts val="2300"/>
              </a:lnSpc>
              <a:buFont typeface="Arial" pitchFamily="34" charset="0"/>
              <a:buChar char="•"/>
            </a:pPr>
            <a:r>
              <a:rPr lang="en-ZA" sz="2600" dirty="0" smtClean="0">
                <a:solidFill>
                  <a:srgbClr val="C00000"/>
                </a:solidFill>
              </a:rPr>
              <a:t>The master whom the father served was blessed by God, so was the master whom the son served.</a:t>
            </a:r>
          </a:p>
          <a:p>
            <a:pPr marL="266700" indent="-266700" algn="just">
              <a:lnSpc>
                <a:spcPts val="2300"/>
              </a:lnSpc>
              <a:buFont typeface="Arial" pitchFamily="34" charset="0"/>
              <a:buChar char="•"/>
            </a:pPr>
            <a:r>
              <a:rPr lang="en-ZA" sz="2600" dirty="0" smtClean="0">
                <a:solidFill>
                  <a:srgbClr val="C00000"/>
                </a:solidFill>
              </a:rPr>
              <a:t>The father and the son were both accompanied by angels, and both married their wives outside of the Holy Land. </a:t>
            </a:r>
          </a:p>
          <a:p>
            <a:pPr marL="266700" indent="-266700" algn="just">
              <a:lnSpc>
                <a:spcPts val="2300"/>
              </a:lnSpc>
              <a:buFont typeface="Arial" pitchFamily="34" charset="0"/>
              <a:buChar char="•"/>
            </a:pPr>
            <a:r>
              <a:rPr lang="en-ZA" sz="2600" dirty="0" smtClean="0">
                <a:solidFill>
                  <a:srgbClr val="C00000"/>
                </a:solidFill>
              </a:rPr>
              <a:t>The father and the son were both blessed with wealth.</a:t>
            </a:r>
          </a:p>
          <a:p>
            <a:pPr marL="266700" indent="-266700" algn="just">
              <a:lnSpc>
                <a:spcPts val="2300"/>
              </a:lnSpc>
              <a:buFont typeface="Arial" pitchFamily="34" charset="0"/>
              <a:buChar char="•"/>
            </a:pPr>
            <a:r>
              <a:rPr lang="en-ZA" sz="2600" dirty="0" smtClean="0">
                <a:solidFill>
                  <a:srgbClr val="C00000"/>
                </a:solidFill>
              </a:rPr>
              <a:t>Great things were announced to the father in a dream, so also to the son. </a:t>
            </a:r>
          </a:p>
          <a:p>
            <a:pPr marL="266700" indent="-266700" algn="just">
              <a:lnSpc>
                <a:spcPts val="2300"/>
              </a:lnSpc>
              <a:buFont typeface="Arial" pitchFamily="34" charset="0"/>
              <a:buChar char="•"/>
            </a:pPr>
            <a:r>
              <a:rPr lang="en-ZA" sz="2600" dirty="0" smtClean="0">
                <a:solidFill>
                  <a:srgbClr val="C00000"/>
                </a:solidFill>
              </a:rPr>
              <a:t>As the father went to Egypt and put an end to famine, so the son. </a:t>
            </a:r>
          </a:p>
          <a:p>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GENERATIONS </a:t>
            </a:r>
            <a:r>
              <a:rPr lang="en-ZA" dirty="0" err="1" smtClean="0"/>
              <a:t>con’t</a:t>
            </a:r>
            <a:r>
              <a:rPr lang="en-ZA" dirty="0" smtClean="0"/>
              <a:t/>
            </a:r>
            <a:br>
              <a:rPr lang="en-ZA" dirty="0" smtClean="0"/>
            </a:br>
            <a:r>
              <a:rPr lang="en-ZA" sz="2200" dirty="0" smtClean="0"/>
              <a:t>Legends of the Jews</a:t>
            </a:r>
            <a:endParaRPr lang="en-ZA" sz="2200" dirty="0"/>
          </a:p>
        </p:txBody>
      </p:sp>
      <p:sp>
        <p:nvSpPr>
          <p:cNvPr id="3" name="Content Placeholder 2"/>
          <p:cNvSpPr>
            <a:spLocks noGrp="1"/>
          </p:cNvSpPr>
          <p:nvPr>
            <p:ph idx="1"/>
          </p:nvPr>
        </p:nvSpPr>
        <p:spPr/>
        <p:txBody>
          <a:bodyPr>
            <a:normAutofit/>
          </a:bodyPr>
          <a:lstStyle/>
          <a:p>
            <a:pPr marL="266700" indent="-266700" algn="just">
              <a:buFont typeface="Arial" pitchFamily="34" charset="0"/>
              <a:buChar char="•"/>
            </a:pPr>
            <a:r>
              <a:rPr lang="en-ZA" dirty="0" smtClean="0">
                <a:solidFill>
                  <a:srgbClr val="C00000"/>
                </a:solidFill>
              </a:rPr>
              <a:t>As the father exacted the promise from his sons to bury him in the Holy Land, so also the son. </a:t>
            </a:r>
          </a:p>
          <a:p>
            <a:pPr marL="266700" indent="-266700" algn="just">
              <a:buFont typeface="Arial" pitchFamily="34" charset="0"/>
              <a:buChar char="•"/>
            </a:pPr>
            <a:r>
              <a:rPr lang="en-ZA" dirty="0" smtClean="0">
                <a:solidFill>
                  <a:srgbClr val="C00000"/>
                </a:solidFill>
              </a:rPr>
              <a:t>The father died in Egypt, there died also the son. </a:t>
            </a:r>
          </a:p>
          <a:p>
            <a:pPr marL="266700" indent="-266700" algn="just">
              <a:buFont typeface="Arial" pitchFamily="34" charset="0"/>
              <a:buChar char="•"/>
            </a:pPr>
            <a:r>
              <a:rPr lang="en-ZA" dirty="0" smtClean="0">
                <a:solidFill>
                  <a:srgbClr val="C00000"/>
                </a:solidFill>
              </a:rPr>
              <a:t>The body of the father was embalmed, also the body of the son. </a:t>
            </a:r>
          </a:p>
          <a:p>
            <a:pPr marL="266700" indent="-266700" algn="just">
              <a:buFont typeface="Arial" pitchFamily="34" charset="0"/>
              <a:buChar char="•"/>
            </a:pPr>
            <a:r>
              <a:rPr lang="en-ZA" dirty="0" smtClean="0">
                <a:solidFill>
                  <a:srgbClr val="C00000"/>
                </a:solidFill>
              </a:rPr>
              <a:t>As the father's remains were carried to the Holy Land for interment, so also the remains of the son. </a:t>
            </a:r>
          </a:p>
          <a:p>
            <a:pPr marL="266700" indent="-266700" algn="just">
              <a:buFont typeface="Arial" pitchFamily="34" charset="0"/>
              <a:buChar char="•"/>
            </a:pPr>
            <a:r>
              <a:rPr lang="en-ZA" dirty="0" smtClean="0">
                <a:solidFill>
                  <a:srgbClr val="C00000"/>
                </a:solidFill>
              </a:rPr>
              <a:t>Jacob the father provided for the sustenance of his son Joseph during a period of seventeen years, so Joseph the son provided for his father Jacob during a period of seventeen years.</a:t>
            </a:r>
          </a:p>
          <a:p>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JOSEPH</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This is the genealogy of </a:t>
            </a:r>
            <a:r>
              <a:rPr lang="en-ZA" i="1" dirty="0" err="1" smtClean="0">
                <a:solidFill>
                  <a:srgbClr val="004821"/>
                </a:solidFill>
              </a:rPr>
              <a:t>Yaʽaqob</a:t>
            </a:r>
            <a:r>
              <a:rPr lang="en-ZA" i="1" dirty="0" smtClean="0">
                <a:solidFill>
                  <a:srgbClr val="004821"/>
                </a:solidFill>
              </a:rPr>
              <a:t>̱. </a:t>
            </a:r>
            <a:r>
              <a:rPr lang="en-ZA" i="1" dirty="0" err="1" smtClean="0">
                <a:solidFill>
                  <a:srgbClr val="004821"/>
                </a:solidFill>
              </a:rPr>
              <a:t>Yosĕph</a:t>
            </a:r>
            <a:r>
              <a:rPr lang="en-ZA" i="1" dirty="0" smtClean="0">
                <a:solidFill>
                  <a:srgbClr val="004821"/>
                </a:solidFill>
              </a:rPr>
              <a:t>, being seventeen years old, was feeding the flock with his brothers. And the young man was with the sons of Bilhah and the sons of </a:t>
            </a:r>
            <a:r>
              <a:rPr lang="en-ZA" i="1" dirty="0" err="1" smtClean="0">
                <a:solidFill>
                  <a:srgbClr val="004821"/>
                </a:solidFill>
              </a:rPr>
              <a:t>Zilpah</a:t>
            </a:r>
            <a:r>
              <a:rPr lang="en-ZA" i="1" dirty="0" smtClean="0">
                <a:solidFill>
                  <a:srgbClr val="004821"/>
                </a:solidFill>
              </a:rPr>
              <a:t>, his father’s wives. And </a:t>
            </a:r>
            <a:r>
              <a:rPr lang="en-ZA" i="1" dirty="0" err="1" smtClean="0">
                <a:solidFill>
                  <a:srgbClr val="004821"/>
                </a:solidFill>
              </a:rPr>
              <a:t>Yosĕph</a:t>
            </a:r>
            <a:r>
              <a:rPr lang="en-ZA" i="1" dirty="0" smtClean="0">
                <a:solidFill>
                  <a:srgbClr val="004821"/>
                </a:solidFill>
              </a:rPr>
              <a:t> brought an evil report of them to his father. </a:t>
            </a:r>
            <a:r>
              <a:rPr lang="en-ZA" b="1" i="1" dirty="0" smtClean="0">
                <a:solidFill>
                  <a:srgbClr val="004821"/>
                </a:solidFill>
              </a:rPr>
              <a:t>(Genesis 37:2)</a:t>
            </a:r>
          </a:p>
          <a:p>
            <a:r>
              <a:rPr lang="en-ZA" dirty="0" smtClean="0"/>
              <a:t>The mothers of the sons of Jacob made a competition out of having these children. They were conceived in strife. Now, these bad feelings are playing out in the sons lives. Joseph, was with the sons of Bilhah (Dan &amp; Naphtali) and </a:t>
            </a:r>
            <a:r>
              <a:rPr lang="en-ZA" dirty="0" err="1" smtClean="0"/>
              <a:t>Zilpah</a:t>
            </a:r>
            <a:r>
              <a:rPr lang="en-ZA" dirty="0" smtClean="0"/>
              <a:t> (Gad &amp; Asher) tending their father's flocks. In the Hebrew it says that Joseph </a:t>
            </a:r>
            <a:r>
              <a:rPr lang="en-ZA" i="1" dirty="0" smtClean="0"/>
              <a:t>“would bring their evil reports to his father”. </a:t>
            </a:r>
          </a:p>
          <a:p>
            <a:r>
              <a:rPr lang="en-ZA" b="1" dirty="0" smtClean="0">
                <a:solidFill>
                  <a:srgbClr val="C00000"/>
                </a:solidFill>
              </a:rPr>
              <a:t>Legends of the Jews: </a:t>
            </a:r>
            <a:r>
              <a:rPr lang="en-ZA" dirty="0" smtClean="0">
                <a:solidFill>
                  <a:srgbClr val="C00000"/>
                </a:solidFill>
              </a:rPr>
              <a:t>On his return he told Jacob that the sons of the handmaids were in the habit of slaughtering the choice cattle of the herd and eating it, without obtaining permission from Judah and Reuben. But his report was not accurate. What he had seen was Gad slaughtering one lamb, which he had snatched from the very jaws of a bear, and he killed it because it could not be kept alive. </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ZA" dirty="0" smtClean="0"/>
              <a:t>OLD AGE</a:t>
            </a:r>
            <a:endParaRPr lang="en-ZA" dirty="0"/>
          </a:p>
        </p:txBody>
      </p:sp>
      <p:sp>
        <p:nvSpPr>
          <p:cNvPr id="8" name="Content Placeholder 7"/>
          <p:cNvSpPr>
            <a:spLocks noGrp="1"/>
          </p:cNvSpPr>
          <p:nvPr>
            <p:ph idx="1"/>
          </p:nvPr>
        </p:nvSpPr>
        <p:spPr>
          <a:xfrm>
            <a:off x="457200" y="1600200"/>
            <a:ext cx="8229600" cy="5257800"/>
          </a:xfrm>
        </p:spPr>
        <p:txBody>
          <a:bodyPr>
            <a:noAutofit/>
          </a:bodyPr>
          <a:lstStyle/>
          <a:p>
            <a:pPr algn="ctr">
              <a:lnSpc>
                <a:spcPts val="2300"/>
              </a:lnSpc>
            </a:pPr>
            <a:r>
              <a:rPr lang="en-ZA" i="1" dirty="0">
                <a:solidFill>
                  <a:srgbClr val="004821"/>
                </a:solidFill>
              </a:rPr>
              <a:t>And </a:t>
            </a:r>
            <a:r>
              <a:rPr lang="en-ZA" i="1" dirty="0" err="1">
                <a:solidFill>
                  <a:srgbClr val="004821"/>
                </a:solidFill>
              </a:rPr>
              <a:t>Yisra’ĕl</a:t>
            </a:r>
            <a:r>
              <a:rPr lang="en-ZA" i="1" dirty="0">
                <a:solidFill>
                  <a:srgbClr val="004821"/>
                </a:solidFill>
              </a:rPr>
              <a:t> loved </a:t>
            </a:r>
            <a:r>
              <a:rPr lang="en-ZA" i="1" dirty="0" err="1">
                <a:solidFill>
                  <a:srgbClr val="004821"/>
                </a:solidFill>
              </a:rPr>
              <a:t>Yosĕph</a:t>
            </a:r>
            <a:r>
              <a:rPr lang="en-ZA" i="1" dirty="0">
                <a:solidFill>
                  <a:srgbClr val="004821"/>
                </a:solidFill>
              </a:rPr>
              <a:t> more than all his children, because he was the son of his old age. </a:t>
            </a:r>
            <a:r>
              <a:rPr lang="en-ZA" b="1" i="1" dirty="0" smtClean="0">
                <a:solidFill>
                  <a:srgbClr val="004821"/>
                </a:solidFill>
              </a:rPr>
              <a:t>(</a:t>
            </a:r>
            <a:r>
              <a:rPr lang="en-ZA" b="1" i="1" dirty="0">
                <a:solidFill>
                  <a:srgbClr val="004821"/>
                </a:solidFill>
              </a:rPr>
              <a:t>Genesis 37:3)</a:t>
            </a:r>
          </a:p>
          <a:p>
            <a:pPr>
              <a:lnSpc>
                <a:spcPts val="2300"/>
              </a:lnSpc>
            </a:pPr>
            <a:r>
              <a:rPr lang="en-ZA" dirty="0" smtClean="0"/>
              <a:t>The Book of </a:t>
            </a:r>
            <a:r>
              <a:rPr lang="en-ZA" dirty="0" err="1" smtClean="0"/>
              <a:t>Jasher</a:t>
            </a:r>
            <a:r>
              <a:rPr lang="en-ZA" dirty="0" smtClean="0"/>
              <a:t> and other oral histories tell us that Joseph, his father’s prodigy, studied with his father and became his prime disciple in the worship of </a:t>
            </a:r>
            <a:r>
              <a:rPr lang="he-IL" dirty="0"/>
              <a:t>יהוה</a:t>
            </a:r>
            <a:r>
              <a:rPr lang="en-ZA" dirty="0" smtClean="0"/>
              <a:t>. The other brothers, were not as eager to learn as Joseph was. In verse 3 we see that Israel loved Joseph more than his other sons “</a:t>
            </a:r>
            <a:r>
              <a:rPr lang="en-ZA" i="1" dirty="0" smtClean="0"/>
              <a:t>because he was the son of his old age”. </a:t>
            </a:r>
            <a:r>
              <a:rPr lang="en-ZA" dirty="0" smtClean="0"/>
              <a:t>The Hebrew word here for “</a:t>
            </a:r>
            <a:r>
              <a:rPr lang="en-ZA" i="1" dirty="0" smtClean="0"/>
              <a:t>old age</a:t>
            </a:r>
            <a:r>
              <a:rPr lang="en-ZA" dirty="0" smtClean="0"/>
              <a:t>” is shown with vowel points as “</a:t>
            </a:r>
            <a:r>
              <a:rPr lang="en-ZA" i="1" dirty="0" err="1" smtClean="0"/>
              <a:t>zawqoon</a:t>
            </a:r>
            <a:r>
              <a:rPr lang="en-ZA" dirty="0" smtClean="0"/>
              <a:t>” which means “</a:t>
            </a:r>
            <a:r>
              <a:rPr lang="en-ZA" i="1" dirty="0" smtClean="0"/>
              <a:t>old age”. </a:t>
            </a:r>
            <a:r>
              <a:rPr lang="en-ZA" dirty="0" smtClean="0"/>
              <a:t>Since there are no vowel points in the Torah, we could also read this as </a:t>
            </a:r>
            <a:r>
              <a:rPr lang="en-ZA" i="1" dirty="0" smtClean="0"/>
              <a:t>“</a:t>
            </a:r>
            <a:r>
              <a:rPr lang="en-ZA" i="1" dirty="0" err="1" smtClean="0"/>
              <a:t>zawqayn‟im</a:t>
            </a:r>
            <a:r>
              <a:rPr lang="en-ZA" dirty="0" smtClean="0"/>
              <a:t>” which applies being “</a:t>
            </a:r>
            <a:r>
              <a:rPr lang="en-ZA" i="1" dirty="0" smtClean="0"/>
              <a:t>old” or “aged</a:t>
            </a:r>
            <a:r>
              <a:rPr lang="en-ZA" dirty="0" smtClean="0"/>
              <a:t>” with “</a:t>
            </a:r>
            <a:r>
              <a:rPr lang="en-ZA" i="1" dirty="0" smtClean="0"/>
              <a:t>having wisdom</a:t>
            </a:r>
            <a:r>
              <a:rPr lang="en-ZA" dirty="0" smtClean="0"/>
              <a:t>”. Thus verse 3 can also read; he was the son of Israel’s “</a:t>
            </a:r>
            <a:r>
              <a:rPr lang="en-ZA" i="1" dirty="0" smtClean="0"/>
              <a:t>age old wisdoms</a:t>
            </a:r>
            <a:r>
              <a:rPr lang="en-ZA" dirty="0" smtClean="0"/>
              <a:t>” or “</a:t>
            </a:r>
            <a:r>
              <a:rPr lang="en-ZA" i="1" dirty="0" smtClean="0"/>
              <a:t>ancient knowledge</a:t>
            </a:r>
            <a:r>
              <a:rPr lang="en-ZA" dirty="0" smtClean="0"/>
              <a:t>”.</a:t>
            </a:r>
          </a:p>
          <a:p>
            <a:pPr algn="just">
              <a:lnSpc>
                <a:spcPts val="2300"/>
              </a:lnSpc>
            </a:pPr>
            <a:r>
              <a:rPr lang="en-ZA" b="1" dirty="0" smtClean="0">
                <a:solidFill>
                  <a:srgbClr val="C00000"/>
                </a:solidFill>
              </a:rPr>
              <a:t>Legends of the Jews: </a:t>
            </a:r>
            <a:r>
              <a:rPr lang="en-ZA" dirty="0" smtClean="0">
                <a:solidFill>
                  <a:srgbClr val="C00000"/>
                </a:solidFill>
              </a:rPr>
              <a:t>Until he was seventeen years old, Joseph frequented the Bet ha-</a:t>
            </a:r>
            <a:r>
              <a:rPr lang="en-ZA" dirty="0" err="1" smtClean="0">
                <a:solidFill>
                  <a:srgbClr val="C00000"/>
                </a:solidFill>
              </a:rPr>
              <a:t>Midrash</a:t>
            </a:r>
            <a:r>
              <a:rPr lang="en-ZA" dirty="0" smtClean="0">
                <a:solidFill>
                  <a:srgbClr val="C00000"/>
                </a:solidFill>
              </a:rPr>
              <a:t>, and he became so learned that he could impart to his brethren the </a:t>
            </a:r>
            <a:r>
              <a:rPr lang="en-ZA" dirty="0" err="1" smtClean="0">
                <a:solidFill>
                  <a:srgbClr val="C00000"/>
                </a:solidFill>
              </a:rPr>
              <a:t>Halakot</a:t>
            </a:r>
            <a:r>
              <a:rPr lang="en-ZA" dirty="0" smtClean="0">
                <a:solidFill>
                  <a:srgbClr val="C00000"/>
                </a:solidFill>
              </a:rPr>
              <a:t> he had heard from his father, and in this way he may be regarded as their teacher. He did not stop at formal instruction, he also tried to give them good counsel.  </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93777184"/>
              </p:ext>
            </p:extLst>
          </p:nvPr>
        </p:nvGraphicFramePr>
        <p:xfrm>
          <a:off x="251520" y="2204720"/>
          <a:ext cx="8640960" cy="4708400"/>
        </p:xfrm>
        <a:graphic>
          <a:graphicData uri="http://schemas.openxmlformats.org/drawingml/2006/table">
            <a:tbl>
              <a:tblPr firstRow="1" bandRow="1">
                <a:tableStyleId>{1FECB4D8-DB02-4DC6-A0A2-4F2EBAE1DC90}</a:tableStyleId>
              </a:tblPr>
              <a:tblGrid>
                <a:gridCol w="4320480"/>
                <a:gridCol w="4320480"/>
              </a:tblGrid>
              <a:tr h="370840">
                <a:tc>
                  <a:txBody>
                    <a:bodyPr/>
                    <a:lstStyle/>
                    <a:p>
                      <a:pPr algn="ctr">
                        <a:lnSpc>
                          <a:spcPts val="2100"/>
                        </a:lnSpc>
                      </a:pPr>
                      <a:r>
                        <a:rPr lang="en-ZA" sz="2400" b="1" dirty="0" smtClean="0"/>
                        <a:t>JOSEPH</a:t>
                      </a:r>
                      <a:endParaRPr lang="en-ZA" sz="2400" b="1" dirty="0"/>
                    </a:p>
                  </a:txBody>
                  <a:tcPr/>
                </a:tc>
                <a:tc>
                  <a:txBody>
                    <a:bodyPr/>
                    <a:lstStyle/>
                    <a:p>
                      <a:pPr algn="ctr">
                        <a:lnSpc>
                          <a:spcPts val="2100"/>
                        </a:lnSpc>
                      </a:pPr>
                      <a:r>
                        <a:rPr lang="he-IL" sz="2400" dirty="0" smtClean="0"/>
                        <a:t>יהושע</a:t>
                      </a:r>
                      <a:endParaRPr lang="en-ZA" sz="2400" b="1"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Was a shepherd (Genesis 37:2)</a:t>
                      </a:r>
                      <a:endParaRPr lang="en-ZA" sz="2400" b="0" dirty="0"/>
                    </a:p>
                  </a:txBody>
                  <a:tcPr/>
                </a:tc>
                <a:tc>
                  <a:txBody>
                    <a:bodyPr/>
                    <a:lstStyle/>
                    <a:p>
                      <a:pPr>
                        <a:lnSpc>
                          <a:spcPts val="2100"/>
                        </a:lnSpc>
                      </a:pPr>
                      <a:r>
                        <a:rPr lang="he-IL" sz="2400" dirty="0" smtClean="0"/>
                        <a:t>יהושע</a:t>
                      </a:r>
                      <a:r>
                        <a:rPr lang="en-ZA" sz="2400" b="0" kern="1200" baseline="0" dirty="0" smtClean="0">
                          <a:solidFill>
                            <a:schemeClr val="dk1"/>
                          </a:solidFill>
                          <a:latin typeface="+mn-lt"/>
                          <a:ea typeface="+mn-ea"/>
                          <a:cs typeface="+mn-cs"/>
                        </a:rPr>
                        <a:t> is the Good Shepherd (John 10:11)</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Beloved of his father (Genesis 37:3) </a:t>
                      </a:r>
                      <a:endParaRPr lang="en-ZA" sz="2400" b="0" dirty="0"/>
                    </a:p>
                  </a:txBody>
                  <a:tcPr/>
                </a:tc>
                <a:tc>
                  <a:txBody>
                    <a:bodyPr/>
                    <a:lstStyle/>
                    <a:p>
                      <a:pPr>
                        <a:lnSpc>
                          <a:spcPts val="2100"/>
                        </a:lnSpc>
                      </a:pPr>
                      <a:r>
                        <a:rPr lang="en-ZA" sz="2400" b="0" kern="1200" baseline="0" dirty="0" smtClean="0">
                          <a:solidFill>
                            <a:schemeClr val="dk1"/>
                          </a:solidFill>
                          <a:latin typeface="+mn-lt"/>
                          <a:ea typeface="+mn-ea"/>
                          <a:cs typeface="+mn-cs"/>
                        </a:rPr>
                        <a:t>“This is my beloved Son, in whom I am well pleased” (Matthew 3:17; 17:5)</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Anointed by his father (coat of many colours) Genesis 37:3</a:t>
                      </a:r>
                    </a:p>
                  </a:txBody>
                  <a:tcPr/>
                </a:tc>
                <a:tc>
                  <a:txBody>
                    <a:bodyPr/>
                    <a:lstStyle/>
                    <a:p>
                      <a:pPr>
                        <a:lnSpc>
                          <a:spcPts val="2100"/>
                        </a:lnSpc>
                      </a:pPr>
                      <a:r>
                        <a:rPr lang="he-IL" sz="2400" dirty="0" smtClean="0"/>
                        <a:t>יהושע</a:t>
                      </a:r>
                      <a:r>
                        <a:rPr lang="en-ZA" sz="2400" b="0" kern="1200" baseline="0" dirty="0" smtClean="0">
                          <a:solidFill>
                            <a:schemeClr val="dk1"/>
                          </a:solidFill>
                          <a:latin typeface="+mn-lt"/>
                          <a:ea typeface="+mn-ea"/>
                          <a:cs typeface="+mn-cs"/>
                        </a:rPr>
                        <a:t> anointed as Messiah ben David (Heb. 1:9)</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Brothers hated him (Genesis 37:4) </a:t>
                      </a:r>
                      <a:endParaRPr lang="en-ZA" sz="2400" b="0" dirty="0"/>
                    </a:p>
                  </a:txBody>
                  <a:tcPr/>
                </a:tc>
                <a:tc>
                  <a:txBody>
                    <a:bodyPr/>
                    <a:lstStyle/>
                    <a:p>
                      <a:pPr marL="0" marR="0" indent="0" algn="l" defTabSz="914400" rtl="0" eaLnBrk="1" fontAlgn="auto" latinLnBrk="0" hangingPunct="1">
                        <a:lnSpc>
                          <a:spcPts val="2100"/>
                        </a:lnSpc>
                        <a:spcBef>
                          <a:spcPts val="0"/>
                        </a:spcBef>
                        <a:spcAft>
                          <a:spcPts val="0"/>
                        </a:spcAft>
                        <a:buClrTx/>
                        <a:buSzTx/>
                        <a:buFontTx/>
                        <a:buNone/>
                        <a:tabLst/>
                        <a:defRPr/>
                      </a:pPr>
                      <a:r>
                        <a:rPr lang="he-IL" sz="2400" dirty="0" smtClean="0"/>
                        <a:t>יהושע</a:t>
                      </a:r>
                      <a:r>
                        <a:rPr lang="en-ZA" sz="2400" b="0" kern="1200" baseline="0" dirty="0" smtClean="0">
                          <a:solidFill>
                            <a:schemeClr val="dk1"/>
                          </a:solidFill>
                          <a:latin typeface="+mn-lt"/>
                          <a:ea typeface="+mn-ea"/>
                          <a:cs typeface="+mn-cs"/>
                        </a:rPr>
                        <a:t> was hated without a cause (John 15:25)</a:t>
                      </a:r>
                    </a:p>
                  </a:txBody>
                  <a:tcPr/>
                </a:tc>
              </a:tr>
              <a:tr h="370840">
                <a:tc>
                  <a:txBody>
                    <a:bodyPr/>
                    <a:lstStyle/>
                    <a:p>
                      <a:pPr>
                        <a:lnSpc>
                          <a:spcPts val="2100"/>
                        </a:lnSpc>
                      </a:pPr>
                      <a:r>
                        <a:rPr lang="en-ZA" sz="2400" b="0" kern="1200" baseline="0" dirty="0" smtClean="0">
                          <a:solidFill>
                            <a:schemeClr val="dk1"/>
                          </a:solidFill>
                          <a:latin typeface="+mn-lt"/>
                          <a:ea typeface="+mn-ea"/>
                          <a:cs typeface="+mn-cs"/>
                        </a:rPr>
                        <a:t>Brothers refused his rule (Genesis 37:8) </a:t>
                      </a:r>
                      <a:endParaRPr lang="en-ZA" sz="2400" b="0" dirty="0"/>
                    </a:p>
                  </a:txBody>
                  <a:tcPr/>
                </a:tc>
                <a:tc>
                  <a:txBody>
                    <a:bodyPr/>
                    <a:lstStyle/>
                    <a:p>
                      <a:pPr marL="0" marR="0" indent="0" algn="l" defTabSz="914400" rtl="0" eaLnBrk="1" fontAlgn="auto" latinLnBrk="0" hangingPunct="1">
                        <a:lnSpc>
                          <a:spcPts val="2100"/>
                        </a:lnSpc>
                        <a:spcBef>
                          <a:spcPts val="0"/>
                        </a:spcBef>
                        <a:spcAft>
                          <a:spcPts val="0"/>
                        </a:spcAft>
                        <a:buClrTx/>
                        <a:buSzTx/>
                        <a:buFontTx/>
                        <a:buNone/>
                        <a:tabLst/>
                        <a:defRPr/>
                      </a:pPr>
                      <a:r>
                        <a:rPr lang="en-ZA" sz="2400" b="0" kern="1200" baseline="0" dirty="0" smtClean="0">
                          <a:solidFill>
                            <a:schemeClr val="dk1"/>
                          </a:solidFill>
                          <a:latin typeface="+mn-lt"/>
                          <a:ea typeface="+mn-ea"/>
                          <a:cs typeface="+mn-cs"/>
                        </a:rPr>
                        <a:t>We do not want this man to rule over us (Luke 19:14)</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Brothers jealous of him (Genesis 37:11)</a:t>
                      </a:r>
                      <a:endParaRPr lang="en-ZA" sz="2400" b="0" dirty="0"/>
                    </a:p>
                  </a:txBody>
                  <a:tcPr/>
                </a:tc>
                <a:tc>
                  <a:txBody>
                    <a:bodyPr/>
                    <a:lstStyle/>
                    <a:p>
                      <a:pPr>
                        <a:lnSpc>
                          <a:spcPts val="2100"/>
                        </a:lnSpc>
                      </a:pPr>
                      <a:r>
                        <a:rPr lang="en-ZA" sz="2400" b="0" kern="1200" baseline="0" dirty="0" smtClean="0">
                          <a:solidFill>
                            <a:schemeClr val="dk1"/>
                          </a:solidFill>
                          <a:latin typeface="+mn-lt"/>
                          <a:ea typeface="+mn-ea"/>
                          <a:cs typeface="+mn-cs"/>
                        </a:rPr>
                        <a:t>It was out of jealousy that the chief priests had handed him over (Mark 15:10)</a:t>
                      </a:r>
                      <a:endParaRPr lang="en-ZA" sz="2400" b="0" dirty="0"/>
                    </a:p>
                  </a:txBody>
                  <a:tcPr/>
                </a:tc>
              </a:tr>
            </a:tbl>
          </a:graphicData>
        </a:graphic>
      </p:graphicFrame>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
        <p:nvSpPr>
          <p:cNvPr id="6" name="Content Placeholder 2"/>
          <p:cNvSpPr txBox="1">
            <a:spLocks/>
          </p:cNvSpPr>
          <p:nvPr/>
        </p:nvSpPr>
        <p:spPr>
          <a:xfrm>
            <a:off x="251520" y="1600200"/>
            <a:ext cx="8640960" cy="5257800"/>
          </a:xfrm>
          <a:prstGeom prst="rect">
            <a:avLst/>
          </a:prstGeom>
          <a:effectLst>
            <a:glow rad="63500">
              <a:srgbClr val="FFFF00">
                <a:alpha val="40000"/>
              </a:srgbClr>
            </a:glow>
          </a:effectLst>
        </p:spPr>
        <p:txBody>
          <a:bodyPr vert="horz" lIns="91440" tIns="45720" rIns="91440" bIns="45720" rtlCol="0">
            <a:normAutofit/>
          </a:bodyPr>
          <a:lstStyle/>
          <a:p>
            <a:pPr marL="0" marR="0" lvl="0" indent="0" algn="just" defTabSz="914400" rtl="0" eaLnBrk="0" fontAlgn="base" latinLnBrk="0" hangingPunct="0">
              <a:lnSpc>
                <a:spcPct val="100000"/>
              </a:lnSpc>
              <a:spcBef>
                <a:spcPct val="20000"/>
              </a:spcBef>
              <a:spcAft>
                <a:spcPct val="0"/>
              </a:spcAft>
              <a:buClrTx/>
              <a:buSzTx/>
              <a:buFont typeface="Arial" charset="0"/>
              <a:buNone/>
              <a:tabLst/>
              <a:defRPr/>
            </a:pPr>
            <a:endParaRPr kumimoji="0" lang="en-ZA" sz="2400" b="0" i="0" u="none" strike="noStrike" kern="1200" cap="none" spc="0" normalizeH="0" baseline="0" noProof="0" dirty="0">
              <a:ln w="1905"/>
              <a:solidFill>
                <a:srgbClr val="C00000"/>
              </a:solidFill>
              <a:effectLst>
                <a:innerShdw blurRad="69850" dist="43180" dir="5400000">
                  <a:srgbClr val="000000">
                    <a:alpha val="65000"/>
                  </a:srgbClr>
                </a:innerShdw>
              </a:effectLst>
              <a:uLnTx/>
              <a:uFillTx/>
              <a:latin typeface="+mn-lt"/>
              <a:ea typeface="+mn-ea"/>
              <a:cs typeface="+mn-cs"/>
            </a:endParaRPr>
          </a:p>
        </p:txBody>
      </p:sp>
      <p:sp>
        <p:nvSpPr>
          <p:cNvPr id="7" name="Title 1"/>
          <p:cNvSpPr>
            <a:spLocks noGrp="1"/>
          </p:cNvSpPr>
          <p:nvPr>
            <p:ph type="title"/>
          </p:nvPr>
        </p:nvSpPr>
        <p:spPr>
          <a:xfrm>
            <a:off x="457200" y="274638"/>
            <a:ext cx="8229600" cy="1143000"/>
          </a:xfrm>
        </p:spPr>
        <p:txBody>
          <a:bodyPr/>
          <a:lstStyle/>
          <a:p>
            <a:r>
              <a:rPr lang="en-ZA" dirty="0" smtClean="0"/>
              <a:t>PICTURE OF THE MESSIAH </a:t>
            </a:r>
            <a:endParaRPr lang="en-ZA" dirty="0"/>
          </a:p>
        </p:txBody>
      </p:sp>
      <p:sp>
        <p:nvSpPr>
          <p:cNvPr id="8" name="Content Placeholder 2"/>
          <p:cNvSpPr txBox="1">
            <a:spLocks/>
          </p:cNvSpPr>
          <p:nvPr/>
        </p:nvSpPr>
        <p:spPr>
          <a:xfrm>
            <a:off x="179512" y="1752600"/>
            <a:ext cx="8784976" cy="5257800"/>
          </a:xfrm>
          <a:prstGeom prst="rect">
            <a:avLst/>
          </a:prstGeom>
          <a:effectLst>
            <a:glow rad="63500">
              <a:srgbClr val="FFFF00">
                <a:alpha val="40000"/>
              </a:srgbClr>
            </a:glow>
          </a:effectLst>
        </p:spPr>
        <p:txBody>
          <a:bodyPr vert="horz" lIns="91440" tIns="45720" rIns="91440" bIns="45720" rtlCol="0">
            <a:normAutofit/>
          </a:bodyPr>
          <a:lstStyle/>
          <a:p>
            <a:r>
              <a:rPr lang="en-ZA" sz="2400" dirty="0" smtClean="0">
                <a:solidFill>
                  <a:schemeClr val="accent4">
                    <a:lumMod val="50000"/>
                  </a:schemeClr>
                </a:solidFill>
                <a:latin typeface="+mn-lt"/>
              </a:rPr>
              <a:t>As the beloved son of the father, Joseph symbolises Messiah </a:t>
            </a:r>
            <a:r>
              <a:rPr lang="he-IL" sz="2400" dirty="0"/>
              <a:t>יהושע</a:t>
            </a:r>
            <a:r>
              <a:rPr lang="en-ZA" sz="800" b="1" dirty="0" smtClean="0">
                <a:latin typeface="+mn-lt"/>
              </a:rPr>
              <a:t>.</a:t>
            </a:r>
            <a:endParaRPr kumimoji="0" lang="en-ZA" sz="2400" b="0" i="0" u="none" strike="noStrike" kern="1200" cap="none" spc="0" normalizeH="0" baseline="0" noProof="0" dirty="0">
              <a:ln w="1905"/>
              <a:solidFill>
                <a:srgbClr val="C00000"/>
              </a:solidFill>
              <a:effectLst>
                <a:innerShdw blurRad="69850" dist="43180" dir="5400000">
                  <a:srgbClr val="000000">
                    <a:alpha val="65000"/>
                  </a:srgbClr>
                </a:innerShdw>
              </a:effectLst>
              <a:uLnTx/>
              <a:uFillTx/>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203450947"/>
              </p:ext>
            </p:extLst>
          </p:nvPr>
        </p:nvGraphicFramePr>
        <p:xfrm>
          <a:off x="251520" y="355684"/>
          <a:ext cx="8640960" cy="6266120"/>
        </p:xfrm>
        <a:graphic>
          <a:graphicData uri="http://schemas.openxmlformats.org/drawingml/2006/table">
            <a:tbl>
              <a:tblPr firstRow="1" bandRow="1">
                <a:tableStyleId>{1FECB4D8-DB02-4DC6-A0A2-4F2EBAE1DC90}</a:tableStyleId>
              </a:tblPr>
              <a:tblGrid>
                <a:gridCol w="4320480"/>
                <a:gridCol w="4320480"/>
              </a:tblGrid>
              <a:tr h="370840">
                <a:tc>
                  <a:txBody>
                    <a:bodyPr/>
                    <a:lstStyle/>
                    <a:p>
                      <a:pPr algn="ctr">
                        <a:lnSpc>
                          <a:spcPts val="2100"/>
                        </a:lnSpc>
                      </a:pPr>
                      <a:r>
                        <a:rPr lang="en-ZA" sz="2400" b="1" dirty="0" smtClean="0"/>
                        <a:t>JOSEPH</a:t>
                      </a:r>
                      <a:endParaRPr lang="en-ZA" sz="2400" b="1" dirty="0"/>
                    </a:p>
                  </a:txBody>
                  <a:tcPr/>
                </a:tc>
                <a:tc>
                  <a:txBody>
                    <a:bodyPr/>
                    <a:lstStyle/>
                    <a:p>
                      <a:pPr algn="ctr">
                        <a:lnSpc>
                          <a:spcPts val="2100"/>
                        </a:lnSpc>
                      </a:pPr>
                      <a:r>
                        <a:rPr lang="he-IL" sz="2400" dirty="0" smtClean="0"/>
                        <a:t>יהושע</a:t>
                      </a:r>
                      <a:endParaRPr lang="en-ZA" sz="2400" b="1"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Sent out by his father (Genesis 37:12-14) </a:t>
                      </a:r>
                      <a:endParaRPr lang="en-ZA" sz="2400" b="0" dirty="0"/>
                    </a:p>
                  </a:txBody>
                  <a:tcPr/>
                </a:tc>
                <a:tc>
                  <a:txBody>
                    <a:bodyPr/>
                    <a:lstStyle/>
                    <a:p>
                      <a:pPr>
                        <a:lnSpc>
                          <a:spcPts val="2100"/>
                        </a:lnSpc>
                      </a:pPr>
                      <a:r>
                        <a:rPr lang="he-IL" sz="2400" dirty="0" smtClean="0"/>
                        <a:t>יהושע</a:t>
                      </a:r>
                      <a:r>
                        <a:rPr lang="en-ZA" sz="2400" b="0" kern="1200" baseline="0" dirty="0" smtClean="0">
                          <a:solidFill>
                            <a:schemeClr val="dk1"/>
                          </a:solidFill>
                          <a:latin typeface="+mn-lt"/>
                          <a:ea typeface="+mn-ea"/>
                          <a:cs typeface="+mn-cs"/>
                        </a:rPr>
                        <a:t> sent by His Father (John 5:30-36)</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Brothers conspired to kill him (Genesis 37:18)</a:t>
                      </a:r>
                      <a:endParaRPr lang="en-ZA" sz="2400" b="0" dirty="0"/>
                    </a:p>
                  </a:txBody>
                  <a:tcPr/>
                </a:tc>
                <a:tc>
                  <a:txBody>
                    <a:bodyPr/>
                    <a:lstStyle/>
                    <a:p>
                      <a:pPr>
                        <a:lnSpc>
                          <a:spcPts val="2100"/>
                        </a:lnSpc>
                      </a:pPr>
                      <a:r>
                        <a:rPr lang="en-ZA" sz="2400" b="0" kern="1200" baseline="0" dirty="0" smtClean="0">
                          <a:solidFill>
                            <a:schemeClr val="dk1"/>
                          </a:solidFill>
                          <a:latin typeface="+mn-lt"/>
                          <a:ea typeface="+mn-ea"/>
                          <a:cs typeface="+mn-cs"/>
                        </a:rPr>
                        <a:t>The chief priests and the elders of the people conferred together against </a:t>
                      </a:r>
                      <a:r>
                        <a:rPr lang="he-IL" sz="2400" dirty="0" smtClean="0"/>
                        <a:t>יהושע</a:t>
                      </a:r>
                      <a:r>
                        <a:rPr lang="en-ZA" sz="2400" b="0" kern="1200" baseline="0" dirty="0" smtClean="0">
                          <a:solidFill>
                            <a:schemeClr val="dk1"/>
                          </a:solidFill>
                          <a:latin typeface="+mn-lt"/>
                          <a:ea typeface="+mn-ea"/>
                          <a:cs typeface="+mn-cs"/>
                        </a:rPr>
                        <a:t> in order to bring about His death (Matthew 27:1)</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Brothers disbelieved him (Genesis 37:19-20)</a:t>
                      </a:r>
                      <a:endParaRPr lang="en-ZA" sz="2400" b="0" dirty="0"/>
                    </a:p>
                  </a:txBody>
                  <a:tcPr/>
                </a:tc>
                <a:tc>
                  <a:txBody>
                    <a:bodyPr/>
                    <a:lstStyle/>
                    <a:p>
                      <a:pPr>
                        <a:lnSpc>
                          <a:spcPts val="2100"/>
                        </a:lnSpc>
                      </a:pPr>
                      <a:r>
                        <a:rPr lang="he-IL" sz="2400" dirty="0" smtClean="0"/>
                        <a:t>יהושע</a:t>
                      </a:r>
                      <a:r>
                        <a:rPr lang="en-ZA" sz="2400" b="0" kern="1200" baseline="0" dirty="0" smtClean="0">
                          <a:solidFill>
                            <a:schemeClr val="dk1"/>
                          </a:solidFill>
                          <a:latin typeface="+mn-lt"/>
                          <a:ea typeface="+mn-ea"/>
                          <a:cs typeface="+mn-cs"/>
                        </a:rPr>
                        <a:t>’s brothers did not believe in Him (John 1:11; 3:18)</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Stripped of his robe (Genesis 37:23)</a:t>
                      </a:r>
                      <a:endParaRPr lang="en-ZA" sz="2400" b="0" dirty="0"/>
                    </a:p>
                  </a:txBody>
                  <a:tcPr/>
                </a:tc>
                <a:tc>
                  <a:txBody>
                    <a:bodyPr/>
                    <a:lstStyle/>
                    <a:p>
                      <a:pPr>
                        <a:lnSpc>
                          <a:spcPts val="2100"/>
                        </a:lnSpc>
                      </a:pPr>
                      <a:r>
                        <a:rPr lang="he-IL" sz="2400" dirty="0" smtClean="0"/>
                        <a:t>יהושע</a:t>
                      </a:r>
                      <a:r>
                        <a:rPr lang="en-ZA" sz="2400" b="0" kern="1200" baseline="0" dirty="0" smtClean="0">
                          <a:solidFill>
                            <a:schemeClr val="dk1"/>
                          </a:solidFill>
                          <a:latin typeface="+mn-lt"/>
                          <a:ea typeface="+mn-ea"/>
                          <a:cs typeface="+mn-cs"/>
                        </a:rPr>
                        <a:t> was stripped of his garments and made to wear a scarlet robe (Matthew 27:28)</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Cast into a pit (Genesis 37:24)</a:t>
                      </a:r>
                    </a:p>
                  </a:txBody>
                  <a:tcPr/>
                </a:tc>
                <a:tc>
                  <a:txBody>
                    <a:bodyPr/>
                    <a:lstStyle/>
                    <a:p>
                      <a:pPr>
                        <a:lnSpc>
                          <a:spcPts val="2100"/>
                        </a:lnSpc>
                      </a:pPr>
                      <a:r>
                        <a:rPr lang="en-ZA" sz="2400" b="0" kern="1200" baseline="0" dirty="0" smtClean="0">
                          <a:solidFill>
                            <a:schemeClr val="dk1"/>
                          </a:solidFill>
                          <a:latin typeface="+mn-lt"/>
                          <a:ea typeface="+mn-ea"/>
                          <a:cs typeface="+mn-cs"/>
                        </a:rPr>
                        <a:t>Spent 3 days in the heart of the earth (Matthew 12:40)</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Brothers ate a meal while he was in the pit (Genesis 37:25)</a:t>
                      </a:r>
                      <a:endParaRPr lang="en-ZA" sz="2400" b="0" dirty="0"/>
                    </a:p>
                  </a:txBody>
                  <a:tcPr/>
                </a:tc>
                <a:tc>
                  <a:txBody>
                    <a:bodyPr/>
                    <a:lstStyle/>
                    <a:p>
                      <a:pPr marL="0" marR="0" indent="0" algn="l" defTabSz="914400" rtl="0" eaLnBrk="1" fontAlgn="auto" latinLnBrk="0" hangingPunct="1">
                        <a:lnSpc>
                          <a:spcPts val="2100"/>
                        </a:lnSpc>
                        <a:spcBef>
                          <a:spcPts val="0"/>
                        </a:spcBef>
                        <a:spcAft>
                          <a:spcPts val="0"/>
                        </a:spcAft>
                        <a:buClrTx/>
                        <a:buSzTx/>
                        <a:buFontTx/>
                        <a:buNone/>
                        <a:tabLst/>
                        <a:defRPr/>
                      </a:pPr>
                      <a:r>
                        <a:rPr lang="en-ZA" sz="2400" b="0" kern="1200" baseline="0" dirty="0" smtClean="0">
                          <a:solidFill>
                            <a:schemeClr val="dk1"/>
                          </a:solidFill>
                          <a:latin typeface="+mn-lt"/>
                          <a:ea typeface="+mn-ea"/>
                          <a:cs typeface="+mn-cs"/>
                        </a:rPr>
                        <a:t>Brethren ate the Passover while He was in the grave (John 13:1)</a:t>
                      </a:r>
                    </a:p>
                  </a:txBody>
                  <a:tcPr/>
                </a:tc>
              </a:tr>
              <a:tr h="370840">
                <a:tc>
                  <a:txBody>
                    <a:bodyPr/>
                    <a:lstStyle/>
                    <a:p>
                      <a:pPr>
                        <a:lnSpc>
                          <a:spcPts val="2100"/>
                        </a:lnSpc>
                      </a:pPr>
                      <a:r>
                        <a:rPr lang="en-ZA" sz="2400" b="0" kern="1200" baseline="0" dirty="0" smtClean="0">
                          <a:solidFill>
                            <a:schemeClr val="dk1"/>
                          </a:solidFill>
                          <a:latin typeface="+mn-lt"/>
                          <a:ea typeface="+mn-ea"/>
                          <a:cs typeface="+mn-cs"/>
                        </a:rPr>
                        <a:t>Sold for pieces of silver (Genesis 37:28)</a:t>
                      </a:r>
                      <a:endParaRPr lang="en-ZA" sz="2400" b="0" dirty="0"/>
                    </a:p>
                  </a:txBody>
                  <a:tcPr/>
                </a:tc>
                <a:tc>
                  <a:txBody>
                    <a:bodyPr/>
                    <a:lstStyle/>
                    <a:p>
                      <a:pPr marL="0" marR="0" indent="0" algn="l" defTabSz="914400" rtl="0" eaLnBrk="1" fontAlgn="auto" latinLnBrk="0" hangingPunct="1">
                        <a:lnSpc>
                          <a:spcPts val="2100"/>
                        </a:lnSpc>
                        <a:spcBef>
                          <a:spcPts val="0"/>
                        </a:spcBef>
                        <a:spcAft>
                          <a:spcPts val="0"/>
                        </a:spcAft>
                        <a:buClrTx/>
                        <a:buSzTx/>
                        <a:buFontTx/>
                        <a:buNone/>
                        <a:tabLst/>
                        <a:defRPr/>
                      </a:pPr>
                      <a:r>
                        <a:rPr lang="en-ZA" sz="2400" b="0" kern="1200" baseline="0" dirty="0" smtClean="0">
                          <a:solidFill>
                            <a:schemeClr val="dk1"/>
                          </a:solidFill>
                          <a:latin typeface="+mn-lt"/>
                          <a:ea typeface="+mn-ea"/>
                          <a:cs typeface="+mn-cs"/>
                        </a:rPr>
                        <a:t>Judas was paid 30 pieces of silver (Matthew 26:15)</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Raised from the pit (Genesis 37:28)</a:t>
                      </a:r>
                      <a:endParaRPr lang="en-ZA" sz="2400" b="0" dirty="0"/>
                    </a:p>
                  </a:txBody>
                  <a:tcPr/>
                </a:tc>
                <a:tc>
                  <a:txBody>
                    <a:bodyPr/>
                    <a:lstStyle/>
                    <a:p>
                      <a:pPr>
                        <a:lnSpc>
                          <a:spcPts val="2100"/>
                        </a:lnSpc>
                      </a:pPr>
                      <a:r>
                        <a:rPr lang="en-ZA" sz="2400" b="0" kern="1200" baseline="0" dirty="0" smtClean="0">
                          <a:solidFill>
                            <a:schemeClr val="dk1"/>
                          </a:solidFill>
                          <a:latin typeface="+mn-lt"/>
                          <a:ea typeface="+mn-ea"/>
                          <a:cs typeface="+mn-cs"/>
                        </a:rPr>
                        <a:t>Raised from the grave (John 20)</a:t>
                      </a:r>
                      <a:endParaRPr lang="en-ZA" sz="2400" b="0" dirty="0"/>
                    </a:p>
                  </a:txBody>
                  <a:tcPr/>
                </a:tc>
              </a:tr>
            </a:tbl>
          </a:graphicData>
        </a:graphic>
      </p:graphicFrame>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724432084"/>
              </p:ext>
            </p:extLst>
          </p:nvPr>
        </p:nvGraphicFramePr>
        <p:xfrm>
          <a:off x="251520" y="342984"/>
          <a:ext cx="8640960" cy="6224780"/>
        </p:xfrm>
        <a:graphic>
          <a:graphicData uri="http://schemas.openxmlformats.org/drawingml/2006/table">
            <a:tbl>
              <a:tblPr firstRow="1" bandRow="1">
                <a:tableStyleId>{1FECB4D8-DB02-4DC6-A0A2-4F2EBAE1DC90}</a:tableStyleId>
              </a:tblPr>
              <a:tblGrid>
                <a:gridCol w="4320480"/>
                <a:gridCol w="4320480"/>
              </a:tblGrid>
              <a:tr h="370840">
                <a:tc>
                  <a:txBody>
                    <a:bodyPr/>
                    <a:lstStyle/>
                    <a:p>
                      <a:pPr algn="ctr">
                        <a:lnSpc>
                          <a:spcPts val="2100"/>
                        </a:lnSpc>
                      </a:pPr>
                      <a:r>
                        <a:rPr lang="en-ZA" sz="2400" b="0" dirty="0" smtClean="0"/>
                        <a:t>JOSEPH</a:t>
                      </a:r>
                      <a:endParaRPr lang="en-ZA" sz="2400" b="0" dirty="0"/>
                    </a:p>
                  </a:txBody>
                  <a:tcPr/>
                </a:tc>
                <a:tc>
                  <a:txBody>
                    <a:bodyPr/>
                    <a:lstStyle/>
                    <a:p>
                      <a:pPr algn="ctr">
                        <a:lnSpc>
                          <a:spcPts val="2100"/>
                        </a:lnSpc>
                      </a:pPr>
                      <a:r>
                        <a:rPr lang="he-IL" sz="2400" dirty="0" smtClean="0"/>
                        <a:t>יהושע</a:t>
                      </a:r>
                      <a:endParaRPr lang="en-ZA" sz="2400" b="1"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Made a slave (Genesis 37:28)</a:t>
                      </a:r>
                      <a:endParaRPr lang="en-ZA" sz="2400" b="0" dirty="0"/>
                    </a:p>
                  </a:txBody>
                  <a:tcPr/>
                </a:tc>
                <a:tc>
                  <a:txBody>
                    <a:bodyPr/>
                    <a:lstStyle/>
                    <a:p>
                      <a:pPr>
                        <a:lnSpc>
                          <a:spcPts val="2100"/>
                        </a:lnSpc>
                      </a:pPr>
                      <a:r>
                        <a:rPr lang="en-ZA" sz="2400" b="0" kern="1200" baseline="0" dirty="0" smtClean="0">
                          <a:solidFill>
                            <a:schemeClr val="dk1"/>
                          </a:solidFill>
                          <a:latin typeface="+mn-lt"/>
                          <a:ea typeface="+mn-ea"/>
                          <a:cs typeface="+mn-cs"/>
                        </a:rPr>
                        <a:t>Matthew 26:15; Philippians 2:7</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Taken to Egypt to avoid being killed (Genesis 37:28)</a:t>
                      </a:r>
                      <a:endParaRPr lang="en-ZA" sz="2400" b="0" dirty="0"/>
                    </a:p>
                  </a:txBody>
                  <a:tcPr/>
                </a:tc>
                <a:tc>
                  <a:txBody>
                    <a:bodyPr/>
                    <a:lstStyle/>
                    <a:p>
                      <a:pPr>
                        <a:lnSpc>
                          <a:spcPts val="2100"/>
                        </a:lnSpc>
                      </a:pPr>
                      <a:r>
                        <a:rPr lang="en-ZA" sz="2400" b="0" kern="1200" baseline="0" dirty="0" smtClean="0">
                          <a:solidFill>
                            <a:schemeClr val="dk1"/>
                          </a:solidFill>
                          <a:latin typeface="+mn-lt"/>
                          <a:ea typeface="+mn-ea"/>
                          <a:cs typeface="+mn-cs"/>
                        </a:rPr>
                        <a:t>Taken to Egypt to avoid evil Herod (Matthew 2:13)</a:t>
                      </a:r>
                    </a:p>
                  </a:txBody>
                  <a:tcPr/>
                </a:tc>
              </a:tr>
              <a:tr h="370840">
                <a:tc>
                  <a:txBody>
                    <a:bodyPr/>
                    <a:lstStyle/>
                    <a:p>
                      <a:pPr>
                        <a:lnSpc>
                          <a:spcPts val="2100"/>
                        </a:lnSpc>
                      </a:pPr>
                      <a:r>
                        <a:rPr lang="en-ZA" sz="2400" b="0" kern="1200" baseline="0" dirty="0" smtClean="0">
                          <a:solidFill>
                            <a:schemeClr val="dk1"/>
                          </a:solidFill>
                          <a:latin typeface="+mn-lt"/>
                          <a:ea typeface="+mn-ea"/>
                          <a:cs typeface="+mn-cs"/>
                        </a:rPr>
                        <a:t>Covered his robe with blood (Genesis 37:31)</a:t>
                      </a:r>
                      <a:endParaRPr lang="en-ZA" sz="2400" b="0" dirty="0"/>
                    </a:p>
                  </a:txBody>
                  <a:tcPr/>
                </a:tc>
                <a:tc>
                  <a:txBody>
                    <a:bodyPr/>
                    <a:lstStyle/>
                    <a:p>
                      <a:pPr>
                        <a:lnSpc>
                          <a:spcPts val="2100"/>
                        </a:lnSpc>
                      </a:pPr>
                      <a:r>
                        <a:rPr lang="en-ZA" sz="2400" b="0" kern="1200" baseline="0" dirty="0" smtClean="0">
                          <a:solidFill>
                            <a:schemeClr val="dk1"/>
                          </a:solidFill>
                          <a:latin typeface="+mn-lt"/>
                          <a:ea typeface="+mn-ea"/>
                          <a:cs typeface="+mn-cs"/>
                        </a:rPr>
                        <a:t>His robe was covered with blood (Mark 15:17)</a:t>
                      </a:r>
                    </a:p>
                  </a:txBody>
                  <a:tcPr/>
                </a:tc>
              </a:tr>
              <a:tr h="370840">
                <a:tc>
                  <a:txBody>
                    <a:bodyPr/>
                    <a:lstStyle/>
                    <a:p>
                      <a:pPr>
                        <a:lnSpc>
                          <a:spcPts val="2100"/>
                        </a:lnSpc>
                      </a:pPr>
                      <a:r>
                        <a:rPr lang="en-ZA" sz="2400" b="0" kern="1200" baseline="0" dirty="0" smtClean="0">
                          <a:solidFill>
                            <a:schemeClr val="dk1"/>
                          </a:solidFill>
                          <a:latin typeface="+mn-lt"/>
                          <a:ea typeface="+mn-ea"/>
                          <a:cs typeface="+mn-cs"/>
                        </a:rPr>
                        <a:t>Made overseer (Genesis 39:4)</a:t>
                      </a:r>
                      <a:endParaRPr lang="en-ZA" sz="2400" b="0" dirty="0"/>
                    </a:p>
                  </a:txBody>
                  <a:tcPr/>
                </a:tc>
                <a:tc>
                  <a:txBody>
                    <a:bodyPr/>
                    <a:lstStyle/>
                    <a:p>
                      <a:r>
                        <a:rPr lang="en-ZA" sz="2400" b="0" kern="1200" baseline="0" dirty="0" smtClean="0">
                          <a:solidFill>
                            <a:schemeClr val="dk1"/>
                          </a:solidFill>
                          <a:latin typeface="+mn-lt"/>
                          <a:ea typeface="+mn-ea"/>
                          <a:cs typeface="+mn-cs"/>
                        </a:rPr>
                        <a:t>The Father loves the Son and has placed all things into His hands (John 3:35; Matthew 28:18)</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Made no defence (Genesis 39:19)</a:t>
                      </a:r>
                      <a:endParaRPr lang="en-ZA" sz="2400" b="0" dirty="0"/>
                    </a:p>
                  </a:txBody>
                  <a:tcPr/>
                </a:tc>
                <a:tc>
                  <a:txBody>
                    <a:bodyPr/>
                    <a:lstStyle/>
                    <a:p>
                      <a:pPr>
                        <a:lnSpc>
                          <a:spcPts val="2100"/>
                        </a:lnSpc>
                      </a:pPr>
                      <a:r>
                        <a:rPr lang="he-IL" sz="2400" dirty="0" smtClean="0"/>
                        <a:t>יהושע</a:t>
                      </a:r>
                      <a:r>
                        <a:rPr lang="en-ZA" sz="2400" b="0" kern="1200" baseline="0" dirty="0" smtClean="0">
                          <a:solidFill>
                            <a:schemeClr val="dk1"/>
                          </a:solidFill>
                          <a:latin typeface="+mn-lt"/>
                          <a:ea typeface="+mn-ea"/>
                          <a:cs typeface="+mn-cs"/>
                        </a:rPr>
                        <a:t> gave no answers (Isaiah 53:7; Luke 23:9)</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Imprisoned with two (Genesis 40:2-3)</a:t>
                      </a:r>
                    </a:p>
                  </a:txBody>
                  <a:tcPr/>
                </a:tc>
                <a:tc>
                  <a:txBody>
                    <a:bodyPr/>
                    <a:lstStyle/>
                    <a:p>
                      <a:r>
                        <a:rPr lang="en-ZA" sz="2400" b="0" kern="1200" baseline="0" dirty="0" smtClean="0">
                          <a:solidFill>
                            <a:schemeClr val="dk1"/>
                          </a:solidFill>
                          <a:latin typeface="+mn-lt"/>
                          <a:ea typeface="+mn-ea"/>
                          <a:cs typeface="+mn-cs"/>
                        </a:rPr>
                        <a:t>Two others, who were criminals, were led away to be put to death with </a:t>
                      </a:r>
                      <a:r>
                        <a:rPr lang="he-IL" sz="2400" dirty="0" smtClean="0"/>
                        <a:t>יהושע</a:t>
                      </a:r>
                      <a:r>
                        <a:rPr lang="en-ZA" sz="2400" b="0" kern="1200" baseline="0" dirty="0" smtClean="0">
                          <a:solidFill>
                            <a:schemeClr val="dk1"/>
                          </a:solidFill>
                          <a:latin typeface="+mn-lt"/>
                          <a:ea typeface="+mn-ea"/>
                          <a:cs typeface="+mn-cs"/>
                        </a:rPr>
                        <a:t> (Luke 23:32)</a:t>
                      </a:r>
                      <a:endParaRPr lang="en-ZA" sz="2400" b="0" dirty="0"/>
                    </a:p>
                  </a:txBody>
                  <a:tcPr/>
                </a:tc>
              </a:tr>
              <a:tr h="370840">
                <a:tc>
                  <a:txBody>
                    <a:bodyPr/>
                    <a:lstStyle/>
                    <a:p>
                      <a:pPr>
                        <a:lnSpc>
                          <a:spcPts val="2100"/>
                        </a:lnSpc>
                      </a:pPr>
                      <a:r>
                        <a:rPr lang="en-ZA" sz="2400" b="0" kern="1200" baseline="0" dirty="0" smtClean="0">
                          <a:solidFill>
                            <a:schemeClr val="dk1"/>
                          </a:solidFill>
                          <a:latin typeface="+mn-lt"/>
                          <a:ea typeface="+mn-ea"/>
                          <a:cs typeface="+mn-cs"/>
                        </a:rPr>
                        <a:t>Falsely accused (Genesis 40:15)</a:t>
                      </a:r>
                      <a:endParaRPr lang="en-ZA" sz="2400" b="0" dirty="0"/>
                    </a:p>
                  </a:txBody>
                  <a:tcPr/>
                </a:tc>
                <a:tc>
                  <a:txBody>
                    <a:bodyPr/>
                    <a:lstStyle/>
                    <a:p>
                      <a:r>
                        <a:rPr lang="he-IL" sz="2400" dirty="0" smtClean="0"/>
                        <a:t>יהושע</a:t>
                      </a:r>
                      <a:r>
                        <a:rPr lang="en-ZA" sz="2400" b="0" kern="1200" baseline="0" dirty="0" smtClean="0">
                          <a:solidFill>
                            <a:schemeClr val="dk1"/>
                          </a:solidFill>
                          <a:latin typeface="+mn-lt"/>
                          <a:ea typeface="+mn-ea"/>
                          <a:cs typeface="+mn-cs"/>
                        </a:rPr>
                        <a:t> falsely accused (Matthew 27:23; Mark 15:11-15; Luke 23:21-23)</a:t>
                      </a:r>
                    </a:p>
                  </a:txBody>
                  <a:tcPr/>
                </a:tc>
              </a:tr>
            </a:tbl>
          </a:graphicData>
        </a:graphic>
      </p:graphicFrame>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JUDAISM</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Judaism teaches that there will be two Messiahs involved in delivering Israel from its exile and ushering in the Messianic era. These two Messiahs are called Messiah </a:t>
            </a:r>
            <a:r>
              <a:rPr lang="en-ZA" dirty="0" err="1" smtClean="0"/>
              <a:t>ben</a:t>
            </a:r>
            <a:r>
              <a:rPr lang="en-ZA" dirty="0" smtClean="0"/>
              <a:t> David (Messiah son of David, i.e. reigning King) and Messiah </a:t>
            </a:r>
            <a:r>
              <a:rPr lang="en-ZA" dirty="0" err="1" smtClean="0"/>
              <a:t>ben</a:t>
            </a:r>
            <a:r>
              <a:rPr lang="en-ZA" dirty="0" smtClean="0"/>
              <a:t> </a:t>
            </a:r>
            <a:r>
              <a:rPr lang="en-ZA" dirty="0" err="1" smtClean="0"/>
              <a:t>Yosef</a:t>
            </a:r>
            <a:r>
              <a:rPr lang="en-ZA" dirty="0" smtClean="0"/>
              <a:t> (Messiah son of Joseph, i.e. suffering servant).</a:t>
            </a:r>
          </a:p>
          <a:p>
            <a:pPr>
              <a:lnSpc>
                <a:spcPts val="2100"/>
              </a:lnSpc>
            </a:pPr>
            <a:r>
              <a:rPr lang="en-ZA" dirty="0" smtClean="0"/>
              <a:t>When unbelieving Jews speak of the Messiah, they are usually referring to Messiah ben David of the tribe of Judah who will usher in the Kingdom of </a:t>
            </a:r>
            <a:r>
              <a:rPr lang="he-IL" dirty="0"/>
              <a:t>יהוה</a:t>
            </a:r>
            <a:r>
              <a:rPr lang="en-ZA" dirty="0" smtClean="0"/>
              <a:t> and rule in the Messianic age. Messiah ben Yosef is said to come first and Judaism teaches that this Messiah will not be recognized. Messiah </a:t>
            </a:r>
            <a:r>
              <a:rPr lang="en-ZA" dirty="0" err="1" smtClean="0"/>
              <a:t>ben</a:t>
            </a:r>
            <a:r>
              <a:rPr lang="en-ZA" dirty="0" smtClean="0"/>
              <a:t> </a:t>
            </a:r>
            <a:r>
              <a:rPr lang="en-ZA" dirty="0" err="1" smtClean="0"/>
              <a:t>Yosef</a:t>
            </a:r>
            <a:r>
              <a:rPr lang="en-ZA" dirty="0" smtClean="0"/>
              <a:t> will war against evil and be killed (like Yeshua). His death will be followed by a period of tribulation for Israel, and then Messiah </a:t>
            </a:r>
            <a:r>
              <a:rPr lang="en-ZA" dirty="0" err="1" smtClean="0"/>
              <a:t>ben</a:t>
            </a:r>
            <a:r>
              <a:rPr lang="en-ZA" dirty="0" smtClean="0"/>
              <a:t> David will appear to avenge his (Messiah </a:t>
            </a:r>
            <a:r>
              <a:rPr lang="en-ZA" dirty="0" err="1" smtClean="0"/>
              <a:t>ben</a:t>
            </a:r>
            <a:r>
              <a:rPr lang="en-ZA" dirty="0" smtClean="0"/>
              <a:t> </a:t>
            </a:r>
            <a:r>
              <a:rPr lang="en-ZA" dirty="0" err="1" smtClean="0"/>
              <a:t>Yosef</a:t>
            </a:r>
            <a:r>
              <a:rPr lang="en-ZA" dirty="0" smtClean="0"/>
              <a:t>) death and inaugurate the Messianic kingdom. Messiah ben David will restore the Temple, </a:t>
            </a:r>
            <a:r>
              <a:rPr lang="en-ZA" dirty="0" err="1" smtClean="0"/>
              <a:t>regather</a:t>
            </a:r>
            <a:r>
              <a:rPr lang="en-ZA" dirty="0" smtClean="0"/>
              <a:t> the exiles of Israel, and bring peace to the earth.</a:t>
            </a:r>
          </a:p>
          <a:p>
            <a:pPr>
              <a:lnSpc>
                <a:spcPts val="2100"/>
              </a:lnSpc>
            </a:pPr>
            <a:r>
              <a:rPr lang="en-ZA" dirty="0" smtClean="0"/>
              <a:t>We know </a:t>
            </a:r>
            <a:r>
              <a:rPr lang="he-IL" sz="2000" dirty="0"/>
              <a:t>יהושע</a:t>
            </a:r>
            <a:r>
              <a:rPr lang="en-ZA" dirty="0" smtClean="0"/>
              <a:t> is that </a:t>
            </a:r>
            <a:r>
              <a:rPr lang="he-IL" sz="2000" dirty="0"/>
              <a:t>יהושע</a:t>
            </a:r>
            <a:r>
              <a:rPr lang="en-ZA" dirty="0" smtClean="0"/>
              <a:t> already came as Messiah ben Yosef (suffering servant). It is the same Messiah who will return as Messiah </a:t>
            </a:r>
            <a:r>
              <a:rPr lang="en-ZA" dirty="0" err="1" smtClean="0"/>
              <a:t>ben</a:t>
            </a:r>
            <a:r>
              <a:rPr lang="en-ZA" dirty="0" smtClean="0"/>
              <a:t> David (reigning king).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KETONET</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And </a:t>
            </a:r>
            <a:r>
              <a:rPr lang="en-ZA" i="1" dirty="0">
                <a:solidFill>
                  <a:srgbClr val="004821"/>
                </a:solidFill>
              </a:rPr>
              <a:t>he made him a long robe</a:t>
            </a:r>
            <a:r>
              <a:rPr lang="en-ZA" b="1" i="1" dirty="0">
                <a:solidFill>
                  <a:srgbClr val="004821"/>
                </a:solidFill>
              </a:rPr>
              <a:t>. </a:t>
            </a:r>
            <a:r>
              <a:rPr lang="en-ZA" b="1" i="1" dirty="0" smtClean="0">
                <a:solidFill>
                  <a:srgbClr val="004821"/>
                </a:solidFill>
              </a:rPr>
              <a:t>(</a:t>
            </a:r>
            <a:r>
              <a:rPr lang="en-ZA" b="1" i="1" dirty="0">
                <a:solidFill>
                  <a:srgbClr val="004821"/>
                </a:solidFill>
              </a:rPr>
              <a:t>Genesis 37:3)</a:t>
            </a:r>
          </a:p>
          <a:p>
            <a:pPr algn="just">
              <a:lnSpc>
                <a:spcPts val="2400"/>
              </a:lnSpc>
            </a:pPr>
            <a:r>
              <a:rPr lang="en-ZA" dirty="0" smtClean="0"/>
              <a:t>Verse 3 also tells us that Israel made </a:t>
            </a:r>
            <a:r>
              <a:rPr lang="en-ZA" dirty="0"/>
              <a:t>J</a:t>
            </a:r>
            <a:r>
              <a:rPr lang="en-ZA" dirty="0" smtClean="0"/>
              <a:t>oseph a “</a:t>
            </a:r>
            <a:r>
              <a:rPr lang="en-ZA" i="1" dirty="0" err="1" smtClean="0"/>
              <a:t>ketonet</a:t>
            </a:r>
            <a:r>
              <a:rPr lang="en-ZA" dirty="0" smtClean="0"/>
              <a:t>” spelled “</a:t>
            </a:r>
            <a:r>
              <a:rPr lang="en-ZA" i="1" dirty="0" err="1" smtClean="0"/>
              <a:t>kaf</a:t>
            </a:r>
            <a:r>
              <a:rPr lang="en-ZA" i="1" dirty="0" smtClean="0"/>
              <a:t>-</a:t>
            </a:r>
            <a:r>
              <a:rPr lang="en-ZA" i="1" dirty="0" err="1" smtClean="0"/>
              <a:t>tav</a:t>
            </a:r>
            <a:r>
              <a:rPr lang="en-ZA" i="1" dirty="0" smtClean="0"/>
              <a:t>-nun-</a:t>
            </a:r>
            <a:r>
              <a:rPr lang="en-ZA" i="1" dirty="0" err="1" smtClean="0"/>
              <a:t>tav</a:t>
            </a:r>
            <a:r>
              <a:rPr lang="en-ZA" i="1" dirty="0" smtClean="0"/>
              <a:t>”.</a:t>
            </a:r>
            <a:r>
              <a:rPr lang="en-ZA" dirty="0" smtClean="0"/>
              <a:t> It is Strong’s #3801 comes from an unused root meaning to cover ;</a:t>
            </a:r>
            <a:r>
              <a:rPr lang="en-ZA" i="1" dirty="0" smtClean="0"/>
              <a:t> a shirt: - coat, garment, robe. </a:t>
            </a:r>
          </a:p>
          <a:p>
            <a:pPr algn="just">
              <a:lnSpc>
                <a:spcPts val="2400"/>
              </a:lnSpc>
            </a:pPr>
            <a:r>
              <a:rPr lang="en-ZA" dirty="0" smtClean="0"/>
              <a:t>A “</a:t>
            </a:r>
            <a:r>
              <a:rPr lang="en-ZA" i="1" dirty="0" smtClean="0"/>
              <a:t>tunic</a:t>
            </a:r>
            <a:r>
              <a:rPr lang="en-ZA" dirty="0" smtClean="0"/>
              <a:t>” or an “</a:t>
            </a:r>
            <a:r>
              <a:rPr lang="en-ZA" i="1" dirty="0" smtClean="0"/>
              <a:t>inner or mid layer garment</a:t>
            </a:r>
            <a:r>
              <a:rPr lang="en-ZA" dirty="0" smtClean="0"/>
              <a:t>” made of woven linen, or wool, sharing the same root word as “</a:t>
            </a:r>
            <a:r>
              <a:rPr lang="en-ZA" i="1" dirty="0" err="1" smtClean="0"/>
              <a:t>kee’tan</a:t>
            </a:r>
            <a:r>
              <a:rPr lang="en-ZA" i="1" dirty="0" smtClean="0"/>
              <a:t>” (</a:t>
            </a:r>
            <a:r>
              <a:rPr lang="en-ZA" i="1" dirty="0" err="1" smtClean="0"/>
              <a:t>kaf</a:t>
            </a:r>
            <a:r>
              <a:rPr lang="en-ZA" i="1" dirty="0" smtClean="0"/>
              <a:t>-</a:t>
            </a:r>
            <a:r>
              <a:rPr lang="en-ZA" i="1" dirty="0" err="1" smtClean="0"/>
              <a:t>yud</a:t>
            </a:r>
            <a:r>
              <a:rPr lang="en-ZA" i="1" dirty="0" smtClean="0"/>
              <a:t>-</a:t>
            </a:r>
            <a:r>
              <a:rPr lang="en-ZA" i="1" dirty="0" err="1" smtClean="0"/>
              <a:t>tav</a:t>
            </a:r>
            <a:r>
              <a:rPr lang="en-ZA" i="1" dirty="0" smtClean="0"/>
              <a:t>-nun</a:t>
            </a:r>
            <a:r>
              <a:rPr lang="en-ZA" dirty="0" smtClean="0"/>
              <a:t>) meaning “</a:t>
            </a:r>
            <a:r>
              <a:rPr lang="en-ZA" i="1" dirty="0" smtClean="0"/>
              <a:t>woven linen</a:t>
            </a:r>
            <a:r>
              <a:rPr lang="en-ZA" dirty="0" smtClean="0"/>
              <a:t>” or </a:t>
            </a:r>
            <a:r>
              <a:rPr lang="en-ZA" i="1" dirty="0" smtClean="0"/>
              <a:t>“woven wool” </a:t>
            </a:r>
            <a:r>
              <a:rPr lang="en-ZA" dirty="0" smtClean="0"/>
              <a:t>according to </a:t>
            </a:r>
            <a:r>
              <a:rPr lang="en-ZA" dirty="0" err="1" smtClean="0"/>
              <a:t>Gesenius</a:t>
            </a:r>
            <a:r>
              <a:rPr lang="en-ZA" dirty="0" smtClean="0"/>
              <a:t>‟ Hebrew-</a:t>
            </a:r>
            <a:r>
              <a:rPr lang="en-ZA" dirty="0" err="1" smtClean="0"/>
              <a:t>Chaldee</a:t>
            </a:r>
            <a:r>
              <a:rPr lang="en-ZA" dirty="0" smtClean="0"/>
              <a:t> Lexicon. “</a:t>
            </a:r>
            <a:r>
              <a:rPr lang="en-ZA" i="1" dirty="0" err="1" smtClean="0"/>
              <a:t>Ketonet</a:t>
            </a:r>
            <a:r>
              <a:rPr lang="en-ZA" i="1" dirty="0" smtClean="0"/>
              <a:t>” and “</a:t>
            </a:r>
            <a:r>
              <a:rPr lang="en-ZA" i="1" dirty="0" err="1" smtClean="0"/>
              <a:t>kee‟tan</a:t>
            </a:r>
            <a:r>
              <a:rPr lang="en-ZA" i="1" dirty="0" smtClean="0"/>
              <a:t>” </a:t>
            </a:r>
            <a:r>
              <a:rPr lang="en-ZA" dirty="0" smtClean="0"/>
              <a:t>share the same root word, which is “</a:t>
            </a:r>
            <a:r>
              <a:rPr lang="en-ZA" i="1" dirty="0" err="1" smtClean="0"/>
              <a:t>kaf</a:t>
            </a:r>
            <a:r>
              <a:rPr lang="en-ZA" i="1" dirty="0" smtClean="0"/>
              <a:t>-</a:t>
            </a:r>
            <a:r>
              <a:rPr lang="en-ZA" i="1" dirty="0" err="1" smtClean="0"/>
              <a:t>tav</a:t>
            </a:r>
            <a:r>
              <a:rPr lang="en-ZA" i="1" dirty="0" smtClean="0"/>
              <a:t>-nun” or “</a:t>
            </a:r>
            <a:r>
              <a:rPr lang="en-ZA" i="1" dirty="0" err="1" smtClean="0"/>
              <a:t>katan</a:t>
            </a:r>
            <a:r>
              <a:rPr lang="en-ZA" dirty="0" smtClean="0"/>
              <a:t>”, as in “</a:t>
            </a:r>
            <a:r>
              <a:rPr lang="en-ZA" i="1" dirty="0" err="1" smtClean="0"/>
              <a:t>tallit</a:t>
            </a:r>
            <a:r>
              <a:rPr lang="en-ZA" i="1" dirty="0" smtClean="0"/>
              <a:t> </a:t>
            </a:r>
            <a:r>
              <a:rPr lang="en-ZA" i="1" dirty="0" err="1" smtClean="0"/>
              <a:t>katan</a:t>
            </a:r>
            <a:r>
              <a:rPr lang="en-ZA" dirty="0" smtClean="0"/>
              <a:t>” and means “</a:t>
            </a:r>
            <a:r>
              <a:rPr lang="en-ZA" i="1" dirty="0" smtClean="0"/>
              <a:t>small” or “under”</a:t>
            </a:r>
            <a:r>
              <a:rPr lang="en-ZA" dirty="0" smtClean="0"/>
              <a:t> as in “</a:t>
            </a:r>
            <a:r>
              <a:rPr lang="en-ZA" i="1" dirty="0" smtClean="0"/>
              <a:t>small </a:t>
            </a:r>
            <a:r>
              <a:rPr lang="en-ZA" i="1" dirty="0" err="1" smtClean="0"/>
              <a:t>tallit</a:t>
            </a:r>
            <a:r>
              <a:rPr lang="en-ZA" dirty="0" smtClean="0"/>
              <a:t>” or “</a:t>
            </a:r>
            <a:r>
              <a:rPr lang="en-ZA" i="1" dirty="0" smtClean="0"/>
              <a:t>under </a:t>
            </a:r>
            <a:r>
              <a:rPr lang="en-ZA" i="1" dirty="0" err="1" smtClean="0"/>
              <a:t>tallit</a:t>
            </a:r>
            <a:r>
              <a:rPr lang="en-ZA" i="1" dirty="0" smtClean="0"/>
              <a:t>”</a:t>
            </a:r>
            <a:r>
              <a:rPr lang="en-ZA" dirty="0" smtClean="0"/>
              <a:t>, which represents our prayer covering. They can also display a future rank and honour of position in the family. Those who wore the </a:t>
            </a:r>
            <a:r>
              <a:rPr lang="en-ZA" dirty="0" err="1" smtClean="0"/>
              <a:t>katan</a:t>
            </a:r>
            <a:r>
              <a:rPr lang="en-ZA" dirty="0" smtClean="0"/>
              <a:t> were usually ones that studied Torah and were sons of the Covenant. The numeric value of the letters “</a:t>
            </a:r>
            <a:r>
              <a:rPr lang="en-ZA" dirty="0" err="1" smtClean="0"/>
              <a:t>kaf</a:t>
            </a:r>
            <a:r>
              <a:rPr lang="en-ZA" dirty="0" smtClean="0"/>
              <a:t>-</a:t>
            </a:r>
            <a:r>
              <a:rPr lang="en-ZA" dirty="0" err="1" smtClean="0"/>
              <a:t>tav</a:t>
            </a:r>
            <a:r>
              <a:rPr lang="en-ZA" dirty="0" smtClean="0"/>
              <a:t>-nun-</a:t>
            </a:r>
            <a:r>
              <a:rPr lang="en-ZA" dirty="0" err="1" smtClean="0"/>
              <a:t>tav</a:t>
            </a:r>
            <a:r>
              <a:rPr lang="en-ZA" dirty="0" smtClean="0"/>
              <a:t>” is 870, which equals </a:t>
            </a:r>
            <a:r>
              <a:rPr lang="en-ZA" i="1" dirty="0" smtClean="0"/>
              <a:t>“</a:t>
            </a:r>
            <a:r>
              <a:rPr lang="en-ZA" i="1" dirty="0" err="1" smtClean="0"/>
              <a:t>heet</a:t>
            </a:r>
            <a:r>
              <a:rPr lang="en-ZA" i="1" dirty="0" smtClean="0"/>
              <a:t> </a:t>
            </a:r>
            <a:r>
              <a:rPr lang="en-ZA" i="1" dirty="0" err="1" smtClean="0"/>
              <a:t>ha‟lu‟ah</a:t>
            </a:r>
            <a:r>
              <a:rPr lang="en-ZA" i="1" dirty="0" smtClean="0"/>
              <a:t> </a:t>
            </a:r>
            <a:r>
              <a:rPr lang="en-ZA" i="1" dirty="0" err="1" smtClean="0"/>
              <a:t>kahtee</a:t>
            </a:r>
            <a:r>
              <a:rPr lang="en-ZA" dirty="0" smtClean="0"/>
              <a:t>” or “</a:t>
            </a:r>
            <a:r>
              <a:rPr lang="en-ZA" i="1" dirty="0" smtClean="0"/>
              <a:t>I have followed” </a:t>
            </a:r>
            <a:r>
              <a:rPr lang="en-ZA" dirty="0" smtClean="0"/>
              <a:t>from </a:t>
            </a:r>
            <a:r>
              <a:rPr lang="en-ZA" dirty="0" err="1" smtClean="0"/>
              <a:t>B’reshith</a:t>
            </a:r>
            <a:r>
              <a:rPr lang="en-ZA" dirty="0" smtClean="0"/>
              <a:t> 24:40 and from Leviticus 22:32, “</a:t>
            </a:r>
            <a:r>
              <a:rPr lang="en-ZA" i="1" dirty="0" err="1" smtClean="0"/>
              <a:t>v‟nee</a:t>
            </a:r>
            <a:r>
              <a:rPr lang="en-ZA" i="1" dirty="0" smtClean="0"/>
              <a:t> </a:t>
            </a:r>
            <a:r>
              <a:rPr lang="en-ZA" i="1" dirty="0" err="1" smtClean="0"/>
              <a:t>qadash</a:t>
            </a:r>
            <a:r>
              <a:rPr lang="en-ZA" i="1" dirty="0" smtClean="0"/>
              <a:t> tee</a:t>
            </a:r>
            <a:r>
              <a:rPr lang="en-ZA" dirty="0" smtClean="0"/>
              <a:t>” or “</a:t>
            </a:r>
            <a:r>
              <a:rPr lang="en-ZA" i="1" dirty="0" smtClean="0"/>
              <a:t>And I will be Set-apart”.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MANY COLOURS</a:t>
            </a:r>
            <a:endParaRPr lang="en-ZA" dirty="0"/>
          </a:p>
        </p:txBody>
      </p:sp>
      <p:sp>
        <p:nvSpPr>
          <p:cNvPr id="3" name="Content Placeholder 2"/>
          <p:cNvSpPr>
            <a:spLocks noGrp="1"/>
          </p:cNvSpPr>
          <p:nvPr>
            <p:ph idx="1"/>
          </p:nvPr>
        </p:nvSpPr>
        <p:spPr/>
        <p:txBody>
          <a:bodyPr>
            <a:normAutofit/>
          </a:bodyPr>
          <a:lstStyle/>
          <a:p>
            <a:pPr algn="just"/>
            <a:r>
              <a:rPr lang="en-ZA" dirty="0" smtClean="0"/>
              <a:t>We have a picture in our heads of </a:t>
            </a:r>
            <a:r>
              <a:rPr lang="en-ZA" i="1" dirty="0" smtClean="0"/>
              <a:t>“Joseph’s coat of many colours”</a:t>
            </a:r>
            <a:r>
              <a:rPr lang="en-ZA" dirty="0" smtClean="0"/>
              <a:t> as the King James Bible says so? The King James translates it as </a:t>
            </a:r>
            <a:r>
              <a:rPr lang="en-ZA" i="1" dirty="0" smtClean="0"/>
              <a:t>“colours” </a:t>
            </a:r>
            <a:r>
              <a:rPr lang="en-ZA" dirty="0" smtClean="0"/>
              <a:t>with (many) italicized and in brackets denoting that it was added, in the Hebrew Torah we find simply the word “</a:t>
            </a:r>
            <a:r>
              <a:rPr lang="en-ZA" i="1" dirty="0" err="1" smtClean="0"/>
              <a:t>pasim</a:t>
            </a:r>
            <a:r>
              <a:rPr lang="en-ZA" i="1" dirty="0" smtClean="0"/>
              <a:t>”, “</a:t>
            </a:r>
            <a:r>
              <a:rPr lang="en-ZA" i="1" dirty="0" err="1" smtClean="0"/>
              <a:t>pey</a:t>
            </a:r>
            <a:r>
              <a:rPr lang="en-ZA" i="1" dirty="0" smtClean="0"/>
              <a:t>-</a:t>
            </a:r>
            <a:r>
              <a:rPr lang="en-ZA" i="1" dirty="0" err="1" smtClean="0"/>
              <a:t>samech</a:t>
            </a:r>
            <a:r>
              <a:rPr lang="en-ZA" i="1" dirty="0" smtClean="0"/>
              <a:t>-</a:t>
            </a:r>
            <a:r>
              <a:rPr lang="en-ZA" i="1" dirty="0" err="1" smtClean="0"/>
              <a:t>yud</a:t>
            </a:r>
            <a:r>
              <a:rPr lang="en-ZA" i="1" dirty="0" smtClean="0"/>
              <a:t>-mem</a:t>
            </a:r>
            <a:r>
              <a:rPr lang="en-ZA" dirty="0" smtClean="0"/>
              <a:t>”, Strong’s #6446 meaning “</a:t>
            </a:r>
            <a:r>
              <a:rPr lang="en-ZA" i="1" dirty="0" smtClean="0"/>
              <a:t>to the wrists” and/or “ankles” </a:t>
            </a:r>
            <a:r>
              <a:rPr lang="en-ZA" dirty="0" smtClean="0"/>
              <a:t>by implication (plural) a long and sleeved tunic (perhaps simply a wide one; from the original sense of the root, that is, of many breadths): - (divers) colours denoting both a pattern of interwoven lines and different colours, i.e. a tartan-type design. </a:t>
            </a:r>
          </a:p>
          <a:p>
            <a:pPr algn="just"/>
            <a:r>
              <a:rPr lang="en-ZA" dirty="0" smtClean="0"/>
              <a:t>According to </a:t>
            </a:r>
            <a:r>
              <a:rPr lang="en-ZA" dirty="0" err="1" smtClean="0"/>
              <a:t>Gesenius</a:t>
            </a:r>
            <a:r>
              <a:rPr lang="en-ZA" dirty="0" smtClean="0"/>
              <a:t>‟ Lexicon, a “</a:t>
            </a:r>
            <a:r>
              <a:rPr lang="en-ZA" i="1" dirty="0" err="1" smtClean="0"/>
              <a:t>ketonet</a:t>
            </a:r>
            <a:r>
              <a:rPr lang="en-ZA" i="1" dirty="0" smtClean="0"/>
              <a:t> </a:t>
            </a:r>
            <a:r>
              <a:rPr lang="en-ZA" i="1" dirty="0" err="1" smtClean="0"/>
              <a:t>pasim</a:t>
            </a:r>
            <a:r>
              <a:rPr lang="en-ZA" dirty="0" smtClean="0"/>
              <a:t>” was a long tunic worn by those of noble or priestly rank. </a:t>
            </a:r>
          </a:p>
          <a:p>
            <a:pPr algn="just"/>
            <a:r>
              <a:rPr lang="en-ZA" dirty="0" smtClean="0"/>
              <a:t>The following picture of the “</a:t>
            </a:r>
            <a:r>
              <a:rPr lang="en-ZA" i="1" dirty="0" smtClean="0"/>
              <a:t>priestly tunic</a:t>
            </a:r>
            <a:r>
              <a:rPr lang="en-ZA" dirty="0" smtClean="0"/>
              <a:t>” worn by the </a:t>
            </a:r>
            <a:r>
              <a:rPr lang="en-ZA" dirty="0" err="1" smtClean="0"/>
              <a:t>Kohen</a:t>
            </a:r>
            <a:r>
              <a:rPr lang="en-ZA" dirty="0" smtClean="0"/>
              <a:t> </a:t>
            </a:r>
            <a:r>
              <a:rPr lang="en-ZA" dirty="0" err="1" smtClean="0"/>
              <a:t>HaGadol</a:t>
            </a:r>
            <a:r>
              <a:rPr lang="en-ZA" dirty="0" smtClean="0"/>
              <a:t> (the High Priest) is ready and waiting for the next Priest who will serve in </a:t>
            </a:r>
            <a:r>
              <a:rPr lang="en-ZA" dirty="0" err="1" smtClean="0"/>
              <a:t>Mashiach‟s</a:t>
            </a:r>
            <a:r>
              <a:rPr lang="en-ZA" dirty="0" smtClean="0"/>
              <a:t> Temple.</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pic>
        <p:nvPicPr>
          <p:cNvPr id="6" name="Picture 2"/>
          <p:cNvPicPr>
            <a:picLocks noChangeAspect="1" noChangeArrowheads="1"/>
          </p:cNvPicPr>
          <p:nvPr/>
        </p:nvPicPr>
        <p:blipFill>
          <a:blip r:embed="rId2" cstate="print"/>
          <a:srcRect/>
          <a:stretch>
            <a:fillRect/>
          </a:stretch>
        </p:blipFill>
        <p:spPr bwMode="auto">
          <a:xfrm>
            <a:off x="2339752" y="0"/>
            <a:ext cx="4652886" cy="679321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GOVERNOR COAT</a:t>
            </a:r>
            <a:endParaRPr lang="en-ZA" dirty="0"/>
          </a:p>
        </p:txBody>
      </p:sp>
      <p:sp>
        <p:nvSpPr>
          <p:cNvPr id="3" name="Content Placeholder 2"/>
          <p:cNvSpPr>
            <a:spLocks noGrp="1"/>
          </p:cNvSpPr>
          <p:nvPr>
            <p:ph idx="1"/>
          </p:nvPr>
        </p:nvSpPr>
        <p:spPr/>
        <p:txBody>
          <a:bodyPr>
            <a:normAutofit fontScale="92500" lnSpcReduction="20000"/>
          </a:bodyPr>
          <a:lstStyle/>
          <a:p>
            <a:pPr algn="just"/>
            <a:r>
              <a:rPr lang="en-ZA" sz="2600" dirty="0" smtClean="0"/>
              <a:t>Jacob (</a:t>
            </a:r>
            <a:r>
              <a:rPr lang="en-ZA" sz="2600" i="1" dirty="0" smtClean="0"/>
              <a:t>Israel) </a:t>
            </a:r>
            <a:r>
              <a:rPr lang="en-ZA" sz="2600" dirty="0" smtClean="0"/>
              <a:t>made Joseph the Kohen </a:t>
            </a:r>
            <a:r>
              <a:rPr lang="en-ZA" sz="2600" dirty="0" err="1" smtClean="0"/>
              <a:t>Gadol</a:t>
            </a:r>
            <a:r>
              <a:rPr lang="en-ZA" sz="2600" dirty="0" smtClean="0"/>
              <a:t> of the family. He made him High Priest, after the order of the </a:t>
            </a:r>
            <a:r>
              <a:rPr lang="en-ZA" sz="2600" dirty="0" err="1" smtClean="0"/>
              <a:t>Melek</a:t>
            </a:r>
            <a:r>
              <a:rPr lang="en-ZA" sz="2600" dirty="0" smtClean="0"/>
              <a:t> </a:t>
            </a:r>
            <a:r>
              <a:rPr lang="en-ZA" sz="2600" dirty="0" err="1" smtClean="0"/>
              <a:t>Tzadik</a:t>
            </a:r>
            <a:r>
              <a:rPr lang="en-ZA" sz="2600" dirty="0" smtClean="0"/>
              <a:t>. The Levitical priesthood wouldn’t be set-apart, or sanctified, for another 300 years or so. Joseph studied under his father and was set-apart as Israel’s High Priest in his generation. No wonder his brothers couldn’t handle it. </a:t>
            </a:r>
          </a:p>
          <a:p>
            <a:pPr algn="just"/>
            <a:r>
              <a:rPr lang="en-ZA" sz="2600" dirty="0" smtClean="0">
                <a:solidFill>
                  <a:srgbClr val="C00000"/>
                </a:solidFill>
              </a:rPr>
              <a:t>David </a:t>
            </a:r>
            <a:r>
              <a:rPr lang="en-ZA" sz="2600" dirty="0" err="1" smtClean="0">
                <a:solidFill>
                  <a:srgbClr val="C00000"/>
                </a:solidFill>
              </a:rPr>
              <a:t>Rohl’s</a:t>
            </a:r>
            <a:r>
              <a:rPr lang="en-ZA" sz="2600" dirty="0" smtClean="0">
                <a:solidFill>
                  <a:srgbClr val="C00000"/>
                </a:solidFill>
              </a:rPr>
              <a:t> book “</a:t>
            </a:r>
            <a:r>
              <a:rPr lang="en-ZA" sz="2600" i="1" dirty="0" smtClean="0">
                <a:solidFill>
                  <a:srgbClr val="C00000"/>
                </a:solidFill>
              </a:rPr>
              <a:t>The Test of Time”. </a:t>
            </a:r>
            <a:r>
              <a:rPr lang="en-ZA" sz="2600" dirty="0" smtClean="0">
                <a:solidFill>
                  <a:srgbClr val="C00000"/>
                </a:solidFill>
              </a:rPr>
              <a:t>In it, he shows the archaeological evidence that </a:t>
            </a:r>
            <a:r>
              <a:rPr lang="en-ZA" sz="2600" dirty="0">
                <a:solidFill>
                  <a:srgbClr val="C00000"/>
                </a:solidFill>
              </a:rPr>
              <a:t>J</a:t>
            </a:r>
            <a:r>
              <a:rPr lang="en-ZA" sz="2600" dirty="0" smtClean="0">
                <a:solidFill>
                  <a:srgbClr val="C00000"/>
                </a:solidFill>
              </a:rPr>
              <a:t>oseph was indeed in Egypt when the Torah states that he was. This is a picture of the statue of Joseph, in his royal Governor’s “</a:t>
            </a:r>
            <a:r>
              <a:rPr lang="en-ZA" sz="2600" i="1" dirty="0" smtClean="0">
                <a:solidFill>
                  <a:srgbClr val="C00000"/>
                </a:solidFill>
              </a:rPr>
              <a:t>coat of many </a:t>
            </a:r>
            <a:r>
              <a:rPr lang="en-ZA" sz="2600" i="1" dirty="0" err="1" smtClean="0">
                <a:solidFill>
                  <a:srgbClr val="C00000"/>
                </a:solidFill>
              </a:rPr>
              <a:t>colors</a:t>
            </a:r>
            <a:r>
              <a:rPr lang="en-ZA" sz="2600" i="1" dirty="0" smtClean="0">
                <a:solidFill>
                  <a:srgbClr val="C00000"/>
                </a:solidFill>
              </a:rPr>
              <a:t>”. </a:t>
            </a:r>
            <a:r>
              <a:rPr lang="en-ZA" sz="2600" dirty="0" smtClean="0">
                <a:solidFill>
                  <a:srgbClr val="C00000"/>
                </a:solidFill>
              </a:rPr>
              <a:t>This statue was found in his tomb in Egypt. His name, both as Joseph (in Hebrew) and his Egyptian name </a:t>
            </a:r>
            <a:r>
              <a:rPr lang="en-ZA" sz="2600" i="1" dirty="0" smtClean="0">
                <a:solidFill>
                  <a:srgbClr val="C00000"/>
                </a:solidFill>
              </a:rPr>
              <a:t>“</a:t>
            </a:r>
            <a:r>
              <a:rPr lang="en-ZA" sz="2600" i="1" dirty="0" err="1" smtClean="0">
                <a:solidFill>
                  <a:srgbClr val="C00000"/>
                </a:solidFill>
              </a:rPr>
              <a:t>Zaphnath-Pa’neah</a:t>
            </a:r>
            <a:r>
              <a:rPr lang="en-ZA" sz="2600" i="1" dirty="0" smtClean="0">
                <a:solidFill>
                  <a:srgbClr val="C00000"/>
                </a:solidFill>
              </a:rPr>
              <a:t>” </a:t>
            </a:r>
            <a:r>
              <a:rPr lang="en-ZA" sz="2600" dirty="0" smtClean="0">
                <a:solidFill>
                  <a:srgbClr val="C00000"/>
                </a:solidFill>
              </a:rPr>
              <a:t>(meaning </a:t>
            </a:r>
            <a:r>
              <a:rPr lang="en-ZA" sz="2600" i="1" dirty="0" smtClean="0">
                <a:solidFill>
                  <a:srgbClr val="C00000"/>
                </a:solidFill>
              </a:rPr>
              <a:t>“Saviour of the Age”) </a:t>
            </a:r>
            <a:r>
              <a:rPr lang="en-ZA" sz="2600" dirty="0" smtClean="0">
                <a:solidFill>
                  <a:srgbClr val="C00000"/>
                </a:solidFill>
              </a:rPr>
              <a:t>were written in numerous places within this tomb. </a:t>
            </a:r>
          </a:p>
          <a:p>
            <a:pPr algn="just"/>
            <a:r>
              <a:rPr lang="en-ZA" sz="2600" dirty="0" smtClean="0"/>
              <a:t>From the book Joseph by </a:t>
            </a:r>
            <a:r>
              <a:rPr lang="en-ZA" sz="2600" dirty="0" err="1" smtClean="0"/>
              <a:t>Yair</a:t>
            </a:r>
            <a:r>
              <a:rPr lang="en-ZA" sz="2600" dirty="0" smtClean="0"/>
              <a:t> </a:t>
            </a:r>
            <a:r>
              <a:rPr lang="en-ZA" sz="2600" dirty="0" err="1" smtClean="0"/>
              <a:t>Davidi</a:t>
            </a:r>
            <a:r>
              <a:rPr lang="en-ZA" sz="2600" dirty="0" smtClean="0"/>
              <a:t>, “</a:t>
            </a:r>
            <a:r>
              <a:rPr lang="en-US" sz="2600" i="1" dirty="0" smtClean="0"/>
              <a:t>In Scotland, one’s rank was shown by the number of colors one wore on the kilt, one color being the lowest rank, seven colors being the highest.”</a:t>
            </a:r>
            <a:endParaRPr lang="en-ZA" sz="2600" i="1"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pic>
        <p:nvPicPr>
          <p:cNvPr id="5" name="Picture 3"/>
          <p:cNvPicPr>
            <a:picLocks noChangeAspect="1" noChangeArrowheads="1"/>
          </p:cNvPicPr>
          <p:nvPr/>
        </p:nvPicPr>
        <p:blipFill>
          <a:blip r:embed="rId2" cstate="print"/>
          <a:srcRect l="6067" t="6777" r="6563" b="8730"/>
          <a:stretch>
            <a:fillRect/>
          </a:stretch>
        </p:blipFill>
        <p:spPr bwMode="auto">
          <a:xfrm>
            <a:off x="2051720" y="17240"/>
            <a:ext cx="5184576" cy="684076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TOKEN OF LOVE</a:t>
            </a:r>
            <a:br>
              <a:rPr lang="en-ZA" dirty="0" smtClean="0"/>
            </a:br>
            <a:r>
              <a:rPr lang="en-ZA" sz="2200" dirty="0" smtClean="0"/>
              <a:t>Legends of the Jews</a:t>
            </a:r>
            <a:endParaRPr lang="en-ZA" sz="2200" dirty="0"/>
          </a:p>
        </p:txBody>
      </p:sp>
      <p:sp>
        <p:nvSpPr>
          <p:cNvPr id="3" name="Content Placeholder 2"/>
          <p:cNvSpPr>
            <a:spLocks noGrp="1"/>
          </p:cNvSpPr>
          <p:nvPr>
            <p:ph idx="1"/>
          </p:nvPr>
        </p:nvSpPr>
        <p:spPr/>
        <p:txBody>
          <a:bodyPr>
            <a:noAutofit/>
          </a:bodyPr>
          <a:lstStyle/>
          <a:p>
            <a:pPr algn="just">
              <a:lnSpc>
                <a:spcPts val="2400"/>
              </a:lnSpc>
            </a:pPr>
            <a:r>
              <a:rPr lang="en-ZA" dirty="0" smtClean="0">
                <a:solidFill>
                  <a:srgbClr val="C00000"/>
                </a:solidFill>
              </a:rPr>
              <a:t>As a token of his great love for him, Jacob gave Joseph a coat of many </a:t>
            </a:r>
            <a:r>
              <a:rPr lang="en-ZA" dirty="0" err="1" smtClean="0">
                <a:solidFill>
                  <a:srgbClr val="C00000"/>
                </a:solidFill>
              </a:rPr>
              <a:t>colors</a:t>
            </a:r>
            <a:r>
              <a:rPr lang="en-ZA" dirty="0" smtClean="0">
                <a:solidFill>
                  <a:srgbClr val="C00000"/>
                </a:solidFill>
              </a:rPr>
              <a:t>, so light and delicate that it could be crushed and concealed in the closed palm of one hand. The Hebrew name of the garment, Passim, conveys the story of the sale of Joseph. The first letter, </a:t>
            </a:r>
            <a:r>
              <a:rPr lang="en-ZA" dirty="0" err="1" smtClean="0">
                <a:solidFill>
                  <a:srgbClr val="C00000"/>
                </a:solidFill>
              </a:rPr>
              <a:t>Pe</a:t>
            </a:r>
            <a:r>
              <a:rPr lang="en-ZA" dirty="0" smtClean="0">
                <a:solidFill>
                  <a:srgbClr val="C00000"/>
                </a:solidFill>
              </a:rPr>
              <a:t>, stands for </a:t>
            </a:r>
            <a:r>
              <a:rPr lang="en-ZA" dirty="0" err="1" smtClean="0">
                <a:solidFill>
                  <a:srgbClr val="C00000"/>
                </a:solidFill>
              </a:rPr>
              <a:t>Potiphar</a:t>
            </a:r>
            <a:r>
              <a:rPr lang="en-ZA" dirty="0" smtClean="0">
                <a:solidFill>
                  <a:srgbClr val="C00000"/>
                </a:solidFill>
              </a:rPr>
              <a:t>, his Egyptian master; </a:t>
            </a:r>
            <a:r>
              <a:rPr lang="en-ZA" dirty="0" err="1" smtClean="0">
                <a:solidFill>
                  <a:srgbClr val="C00000"/>
                </a:solidFill>
              </a:rPr>
              <a:t>Samek</a:t>
            </a:r>
            <a:r>
              <a:rPr lang="en-ZA" dirty="0" smtClean="0">
                <a:solidFill>
                  <a:srgbClr val="C00000"/>
                </a:solidFill>
              </a:rPr>
              <a:t> stands for </a:t>
            </a:r>
            <a:r>
              <a:rPr lang="en-ZA" dirty="0" err="1" smtClean="0">
                <a:solidFill>
                  <a:srgbClr val="C00000"/>
                </a:solidFill>
              </a:rPr>
              <a:t>Soharim</a:t>
            </a:r>
            <a:r>
              <a:rPr lang="en-ZA" dirty="0" smtClean="0">
                <a:solidFill>
                  <a:srgbClr val="C00000"/>
                </a:solidFill>
              </a:rPr>
              <a:t>, the merchantmen that bought Joseph from the company of </a:t>
            </a:r>
            <a:r>
              <a:rPr lang="en-ZA" dirty="0" err="1" smtClean="0">
                <a:solidFill>
                  <a:srgbClr val="C00000"/>
                </a:solidFill>
              </a:rPr>
              <a:t>Ishmaelites</a:t>
            </a:r>
            <a:r>
              <a:rPr lang="en-ZA" dirty="0" smtClean="0">
                <a:solidFill>
                  <a:srgbClr val="C00000"/>
                </a:solidFill>
              </a:rPr>
              <a:t> to whom his brethren had sold him; </a:t>
            </a:r>
            <a:r>
              <a:rPr lang="en-ZA" dirty="0" err="1" smtClean="0">
                <a:solidFill>
                  <a:srgbClr val="C00000"/>
                </a:solidFill>
              </a:rPr>
              <a:t>Yod</a:t>
            </a:r>
            <a:r>
              <a:rPr lang="en-ZA" dirty="0" smtClean="0">
                <a:solidFill>
                  <a:srgbClr val="C00000"/>
                </a:solidFill>
              </a:rPr>
              <a:t> stands for these same </a:t>
            </a:r>
            <a:r>
              <a:rPr lang="en-ZA" dirty="0" err="1" smtClean="0">
                <a:solidFill>
                  <a:srgbClr val="C00000"/>
                </a:solidFill>
              </a:rPr>
              <a:t>Ishmaelites</a:t>
            </a:r>
            <a:r>
              <a:rPr lang="en-ZA" dirty="0" smtClean="0">
                <a:solidFill>
                  <a:srgbClr val="C00000"/>
                </a:solidFill>
              </a:rPr>
              <a:t>; and </a:t>
            </a:r>
            <a:r>
              <a:rPr lang="en-ZA" dirty="0" err="1" smtClean="0">
                <a:solidFill>
                  <a:srgbClr val="C00000"/>
                </a:solidFill>
              </a:rPr>
              <a:t>Mem</a:t>
            </a:r>
            <a:r>
              <a:rPr lang="en-ZA" dirty="0" smtClean="0">
                <a:solidFill>
                  <a:srgbClr val="C00000"/>
                </a:solidFill>
              </a:rPr>
              <a:t>, for the </a:t>
            </a:r>
            <a:r>
              <a:rPr lang="en-ZA" dirty="0" err="1" smtClean="0">
                <a:solidFill>
                  <a:srgbClr val="C00000"/>
                </a:solidFill>
              </a:rPr>
              <a:t>Midianites</a:t>
            </a:r>
            <a:r>
              <a:rPr lang="en-ZA" dirty="0" smtClean="0">
                <a:solidFill>
                  <a:srgbClr val="C00000"/>
                </a:solidFill>
              </a:rPr>
              <a:t> that obtained him from the merchantmen, and then disposed of him to </a:t>
            </a:r>
            <a:r>
              <a:rPr lang="en-ZA" dirty="0" err="1" smtClean="0">
                <a:solidFill>
                  <a:srgbClr val="C00000"/>
                </a:solidFill>
              </a:rPr>
              <a:t>Potiphar</a:t>
            </a:r>
            <a:r>
              <a:rPr lang="en-ZA" dirty="0" smtClean="0">
                <a:solidFill>
                  <a:srgbClr val="C00000"/>
                </a:solidFill>
              </a:rPr>
              <a:t>. But Passim. has yet another meaning, </a:t>
            </a:r>
            <a:r>
              <a:rPr lang="en-ZA" i="1" dirty="0" smtClean="0">
                <a:solidFill>
                  <a:srgbClr val="C00000"/>
                </a:solidFill>
              </a:rPr>
              <a:t>"clefts." </a:t>
            </a:r>
            <a:r>
              <a:rPr lang="en-ZA" dirty="0" smtClean="0">
                <a:solidFill>
                  <a:srgbClr val="C00000"/>
                </a:solidFill>
              </a:rPr>
              <a:t>His brethren knew that the Red Sea would be cleft in twain in days to come for Joseph's sake, and they were jealous of the glory to be conferred upon him. Although they were filled with hatred of him, it must be said in their </a:t>
            </a:r>
            <a:r>
              <a:rPr lang="en-ZA" dirty="0" err="1" smtClean="0">
                <a:solidFill>
                  <a:srgbClr val="C00000"/>
                </a:solidFill>
              </a:rPr>
              <a:t>favor</a:t>
            </a:r>
            <a:r>
              <a:rPr lang="en-ZA" dirty="0" smtClean="0">
                <a:solidFill>
                  <a:srgbClr val="C00000"/>
                </a:solidFill>
              </a:rPr>
              <a:t> that they were not of a sullen, spiteful nature. They did not hide their feelings, they proclaimed their enmity openly.</a:t>
            </a:r>
          </a:p>
          <a:p>
            <a:pPr algn="just">
              <a:lnSpc>
                <a:spcPts val="2400"/>
              </a:lnSpc>
            </a:pP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SPEAK TO HIM PEACE</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a:solidFill>
                  <a:srgbClr val="004821"/>
                </a:solidFill>
              </a:rPr>
              <a:t>But when his brothers saw that their father loved him more than all his brothers, they hated him and were not able to speak peaceably to him. </a:t>
            </a:r>
          </a:p>
          <a:p>
            <a:pPr algn="ctr"/>
            <a:r>
              <a:rPr lang="en-ZA" sz="8800" b="1" i="1" dirty="0">
                <a:solidFill>
                  <a:srgbClr val="004821"/>
                </a:solidFill>
              </a:rPr>
              <a:t>(Genesis 37:4)</a:t>
            </a:r>
          </a:p>
          <a:p>
            <a:pPr algn="just">
              <a:lnSpc>
                <a:spcPts val="2200"/>
              </a:lnSpc>
            </a:pPr>
            <a:r>
              <a:rPr lang="en-ZA" sz="8800" dirty="0" smtClean="0"/>
              <a:t>We have several English translations of this last phrase  “</a:t>
            </a:r>
            <a:r>
              <a:rPr lang="en-ZA" sz="8800" i="1" dirty="0" err="1" smtClean="0"/>
              <a:t>v‟lo</a:t>
            </a:r>
            <a:r>
              <a:rPr lang="en-ZA" sz="8800" i="1" dirty="0" smtClean="0"/>
              <a:t> </a:t>
            </a:r>
            <a:r>
              <a:rPr lang="en-ZA" sz="8800" i="1" dirty="0" err="1" smtClean="0"/>
              <a:t>yachlu</a:t>
            </a:r>
            <a:r>
              <a:rPr lang="en-ZA" sz="8800" i="1" dirty="0" smtClean="0"/>
              <a:t> </a:t>
            </a:r>
            <a:r>
              <a:rPr lang="en-ZA" sz="8800" i="1" dirty="0" err="1" smtClean="0"/>
              <a:t>dabro</a:t>
            </a:r>
            <a:r>
              <a:rPr lang="en-ZA" sz="8800" i="1" dirty="0" smtClean="0"/>
              <a:t> </a:t>
            </a:r>
            <a:r>
              <a:rPr lang="en-ZA" sz="8800" i="1" dirty="0" err="1" smtClean="0"/>
              <a:t>l‟shalom</a:t>
            </a:r>
            <a:r>
              <a:rPr lang="en-ZA" sz="8800" dirty="0" smtClean="0"/>
              <a:t>.” . They include; </a:t>
            </a:r>
            <a:r>
              <a:rPr lang="en-ZA" sz="8800" i="1" dirty="0" smtClean="0"/>
              <a:t>“They could not speak peaceably to him” ~ “They could not speak a kind word to him” ~ “They could not speak to him on friendly terms”. </a:t>
            </a:r>
            <a:r>
              <a:rPr lang="en-ZA" sz="8800" dirty="0" smtClean="0"/>
              <a:t>But, the Hebrew translates literally as, “</a:t>
            </a:r>
            <a:r>
              <a:rPr lang="en-ZA" sz="8800" i="1" dirty="0" smtClean="0"/>
              <a:t>they could not speak him to peace”. </a:t>
            </a:r>
          </a:p>
          <a:p>
            <a:pPr algn="just">
              <a:lnSpc>
                <a:spcPts val="2200"/>
              </a:lnSpc>
            </a:pPr>
            <a:r>
              <a:rPr lang="en-ZA" sz="8800" dirty="0" smtClean="0"/>
              <a:t>What does this mean? Rabbi Yonatan </a:t>
            </a:r>
            <a:r>
              <a:rPr lang="en-ZA" sz="8800" dirty="0" err="1" smtClean="0"/>
              <a:t>Eybeshutz</a:t>
            </a:r>
            <a:r>
              <a:rPr lang="en-ZA" sz="8800" dirty="0" smtClean="0"/>
              <a:t> refers us to the command in </a:t>
            </a:r>
            <a:r>
              <a:rPr lang="en-ZA" sz="8800" i="1" dirty="0" smtClean="0"/>
              <a:t>Leviticus 19:17</a:t>
            </a:r>
            <a:r>
              <a:rPr lang="en-ZA" sz="8800" dirty="0" smtClean="0"/>
              <a:t>, which states, </a:t>
            </a:r>
            <a:r>
              <a:rPr lang="en-ZA" sz="8800" i="1" dirty="0" smtClean="0">
                <a:solidFill>
                  <a:srgbClr val="004821"/>
                </a:solidFill>
              </a:rPr>
              <a:t>Do not hate your brother in your heart. Reprove your </a:t>
            </a:r>
            <a:r>
              <a:rPr lang="en-ZA" sz="8800" i="1" dirty="0" err="1" smtClean="0">
                <a:solidFill>
                  <a:srgbClr val="004821"/>
                </a:solidFill>
              </a:rPr>
              <a:t>neighbor</a:t>
            </a:r>
            <a:r>
              <a:rPr lang="en-ZA" sz="8800" i="1" dirty="0" smtClean="0">
                <a:solidFill>
                  <a:srgbClr val="004821"/>
                </a:solidFill>
              </a:rPr>
              <a:t>, for certain, and bear no sin because of him.</a:t>
            </a:r>
            <a:r>
              <a:rPr lang="en-ZA" sz="8800" i="1" dirty="0" smtClean="0"/>
              <a:t> </a:t>
            </a:r>
            <a:r>
              <a:rPr lang="en-ZA" sz="8800" dirty="0" smtClean="0"/>
              <a:t>Had the brothers told Joseph how they Joseph might have come to understand their feelings. It might have made him more modest, or at least more thoughtful. As </a:t>
            </a:r>
            <a:r>
              <a:rPr lang="en-ZA" sz="8800" dirty="0" err="1" smtClean="0"/>
              <a:t>Nachmanides</a:t>
            </a:r>
            <a:r>
              <a:rPr lang="en-ZA" sz="8800" dirty="0" smtClean="0"/>
              <a:t> writes, on the command: </a:t>
            </a:r>
            <a:r>
              <a:rPr lang="en-ZA" sz="8800" i="1" dirty="0" smtClean="0">
                <a:solidFill>
                  <a:srgbClr val="002060"/>
                </a:solidFill>
              </a:rPr>
              <a:t>“Do not hate your brother in your heart”: “Those who hate tend to hide their hate in their heart”. </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PROVOKE THEM TO JEALOUSY</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As the </a:t>
            </a:r>
            <a:r>
              <a:rPr lang="en-ZA" i="1" dirty="0" smtClean="0"/>
              <a:t>“body” </a:t>
            </a:r>
            <a:r>
              <a:rPr lang="en-ZA" dirty="0" smtClean="0"/>
              <a:t>of Messiah, we have the love and favour of the Father. It is a part of the Father’s plan that this love will provoke our unbelieving brothers to jealousy:</a:t>
            </a:r>
          </a:p>
          <a:p>
            <a:pPr algn="ctr">
              <a:lnSpc>
                <a:spcPts val="2400"/>
              </a:lnSpc>
            </a:pPr>
            <a:r>
              <a:rPr lang="en-ZA" i="1" dirty="0">
                <a:solidFill>
                  <a:srgbClr val="004821"/>
                </a:solidFill>
              </a:rPr>
              <a:t>But Elohim proves His own love for us, in that while we were still sinners, Messiah died for us. </a:t>
            </a:r>
            <a:r>
              <a:rPr lang="en-ZA" b="1" i="1" dirty="0" smtClean="0">
                <a:solidFill>
                  <a:srgbClr val="004821"/>
                </a:solidFill>
              </a:rPr>
              <a:t>(</a:t>
            </a:r>
            <a:r>
              <a:rPr lang="en-ZA" b="1" i="1" dirty="0">
                <a:solidFill>
                  <a:srgbClr val="004821"/>
                </a:solidFill>
              </a:rPr>
              <a:t>Romans 5:8)</a:t>
            </a:r>
          </a:p>
          <a:p>
            <a:pPr algn="ctr">
              <a:lnSpc>
                <a:spcPts val="2400"/>
              </a:lnSpc>
            </a:pPr>
            <a:r>
              <a:rPr lang="en-ZA" i="1" dirty="0">
                <a:solidFill>
                  <a:srgbClr val="004821"/>
                </a:solidFill>
              </a:rPr>
              <a:t>“They made Me jealous by what is not Ěl, They provoked Me with their worthless matters. But I make them jealous by those who are no people, I provoke them with a foolish nation. </a:t>
            </a:r>
            <a:r>
              <a:rPr lang="en-ZA" b="1" i="1" dirty="0" smtClean="0">
                <a:solidFill>
                  <a:srgbClr val="004821"/>
                </a:solidFill>
              </a:rPr>
              <a:t>(</a:t>
            </a:r>
            <a:r>
              <a:rPr lang="en-ZA" b="1" i="1" dirty="0">
                <a:solidFill>
                  <a:srgbClr val="004821"/>
                </a:solidFill>
              </a:rPr>
              <a:t>Deuteronomy 32:21)</a:t>
            </a:r>
          </a:p>
          <a:p>
            <a:pPr algn="ctr">
              <a:lnSpc>
                <a:spcPts val="2400"/>
              </a:lnSpc>
            </a:pPr>
            <a:r>
              <a:rPr lang="en-ZA" i="1" dirty="0" smtClean="0">
                <a:solidFill>
                  <a:srgbClr val="004821"/>
                </a:solidFill>
              </a:rPr>
              <a:t>But </a:t>
            </a:r>
            <a:r>
              <a:rPr lang="en-ZA" i="1" dirty="0">
                <a:solidFill>
                  <a:srgbClr val="004821"/>
                </a:solidFill>
              </a:rPr>
              <a:t>I ask, Did </a:t>
            </a:r>
            <a:r>
              <a:rPr lang="en-ZA" i="1" dirty="0" err="1">
                <a:solidFill>
                  <a:srgbClr val="004821"/>
                </a:solidFill>
              </a:rPr>
              <a:t>Yisra’ĕl</a:t>
            </a:r>
            <a:r>
              <a:rPr lang="en-ZA" i="1" dirty="0">
                <a:solidFill>
                  <a:srgbClr val="004821"/>
                </a:solidFill>
              </a:rPr>
              <a:t> not know? First </a:t>
            </a:r>
            <a:r>
              <a:rPr lang="en-ZA" i="1" dirty="0" err="1">
                <a:solidFill>
                  <a:srgbClr val="004821"/>
                </a:solidFill>
              </a:rPr>
              <a:t>Mosheh</a:t>
            </a:r>
            <a:r>
              <a:rPr lang="en-ZA" i="1" dirty="0">
                <a:solidFill>
                  <a:srgbClr val="004821"/>
                </a:solidFill>
              </a:rPr>
              <a:t> says, “I shall provoke you to jealousy by those who are not a nation, I shall enrage you by an unwise nation.” </a:t>
            </a:r>
            <a:r>
              <a:rPr lang="en-ZA" b="1" i="1" dirty="0" smtClean="0">
                <a:solidFill>
                  <a:srgbClr val="004821"/>
                </a:solidFill>
              </a:rPr>
              <a:t>(</a:t>
            </a:r>
            <a:r>
              <a:rPr lang="en-ZA" b="1" i="1" dirty="0">
                <a:solidFill>
                  <a:srgbClr val="004821"/>
                </a:solidFill>
              </a:rPr>
              <a:t>Romans 10:19)</a:t>
            </a:r>
          </a:p>
          <a:p>
            <a:pPr>
              <a:lnSpc>
                <a:spcPts val="2400"/>
              </a:lnSpc>
            </a:pPr>
            <a:r>
              <a:rPr lang="en-ZA" dirty="0" smtClean="0"/>
              <a:t>Now take note of the awesome consequences of the Father’s plan of </a:t>
            </a:r>
            <a:r>
              <a:rPr lang="en-ZA" i="1" dirty="0" smtClean="0"/>
              <a:t>“provoking to jealousy”:</a:t>
            </a:r>
          </a:p>
          <a:p>
            <a:pPr algn="ctr">
              <a:lnSpc>
                <a:spcPts val="2400"/>
              </a:lnSpc>
            </a:pPr>
            <a:r>
              <a:rPr lang="en-ZA" i="1" dirty="0">
                <a:solidFill>
                  <a:srgbClr val="004821"/>
                </a:solidFill>
              </a:rPr>
              <a:t>I say then, have they stumbled that they should fall? Let it not be! But by their fall deliverance has come to the gentiles, to provoke them to jealousy. </a:t>
            </a:r>
            <a:r>
              <a:rPr lang="en-ZA" b="1" i="1" dirty="0" smtClean="0">
                <a:solidFill>
                  <a:srgbClr val="004821"/>
                </a:solidFill>
              </a:rPr>
              <a:t>(</a:t>
            </a:r>
            <a:r>
              <a:rPr lang="en-ZA" b="1" i="1" dirty="0">
                <a:solidFill>
                  <a:srgbClr val="004821"/>
                </a:solidFill>
              </a:rPr>
              <a:t>Romans 11:11)</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JOSEF DREAMS</a:t>
            </a:r>
            <a:endParaRPr lang="en-ZA" dirty="0"/>
          </a:p>
        </p:txBody>
      </p:sp>
      <p:sp>
        <p:nvSpPr>
          <p:cNvPr id="3" name="Content Placeholder 2"/>
          <p:cNvSpPr>
            <a:spLocks noGrp="1"/>
          </p:cNvSpPr>
          <p:nvPr>
            <p:ph idx="1"/>
          </p:nvPr>
        </p:nvSpPr>
        <p:spPr/>
        <p:txBody>
          <a:bodyPr>
            <a:normAutofit/>
          </a:bodyPr>
          <a:lstStyle/>
          <a:p>
            <a:pPr algn="ctr"/>
            <a:r>
              <a:rPr lang="en-ZA" i="1" dirty="0">
                <a:solidFill>
                  <a:srgbClr val="004821"/>
                </a:solidFill>
              </a:rPr>
              <a:t>And </a:t>
            </a:r>
            <a:r>
              <a:rPr lang="en-ZA" i="1" dirty="0" err="1">
                <a:solidFill>
                  <a:srgbClr val="004821"/>
                </a:solidFill>
              </a:rPr>
              <a:t>Yosĕph</a:t>
            </a:r>
            <a:r>
              <a:rPr lang="en-ZA" i="1" dirty="0">
                <a:solidFill>
                  <a:srgbClr val="004821"/>
                </a:solidFill>
              </a:rPr>
              <a:t> dreamed a dream, and told it to his brothers. So they hated him even more. And he said to them, “Please listen to this dream which I have dreamed: “See, we were binding sheaves in the midst of the field, and see, my sheaf rose up and also stood up. And see, your sheaves stood all around and bowed down to my sheaf.” And his brothers said to him, “Shall you indeed reign over us? Shall you indeed rule over us?” So they hated him even more for his dreams and for his words. And he dreamed still another dream and related it to his brothers, and said, “See, I have dreamed another dream, and see, the sun and the moon and the eleven stars bowed down to me.” And he related it to his father and his brothers. And his father rebuked him and said to him, “What is this dream that you have dreamed? Shall we, your mother and I and your brothers, indeed come to bow down to the earth before you?” And his brothers envied him, but his father guarded the word. </a:t>
            </a:r>
            <a:r>
              <a:rPr lang="en-ZA" b="1" i="1" dirty="0" smtClean="0">
                <a:solidFill>
                  <a:srgbClr val="004821"/>
                </a:solidFill>
              </a:rPr>
              <a:t>(</a:t>
            </a:r>
            <a:r>
              <a:rPr lang="en-ZA" b="1" i="1" dirty="0">
                <a:solidFill>
                  <a:srgbClr val="004821"/>
                </a:solidFill>
              </a:rPr>
              <a:t>Genesis 37:5-11)</a:t>
            </a:r>
          </a:p>
          <a:p>
            <a:endParaRPr lang="en-ZA" dirty="0"/>
          </a:p>
          <a:p>
            <a:pPr>
              <a:lnSpc>
                <a:spcPts val="2400"/>
              </a:lnSpc>
            </a:pPr>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JACOB’S INTERPRETATION</a:t>
            </a:r>
            <a:br>
              <a:rPr lang="en-ZA" dirty="0" smtClean="0"/>
            </a:br>
            <a:r>
              <a:rPr lang="en-ZA" sz="2200" dirty="0" smtClean="0"/>
              <a:t>Legends of the Jews</a:t>
            </a:r>
            <a:endParaRPr lang="en-ZA" dirty="0"/>
          </a:p>
        </p:txBody>
      </p:sp>
      <p:sp>
        <p:nvSpPr>
          <p:cNvPr id="3" name="Content Placeholder 2"/>
          <p:cNvSpPr>
            <a:spLocks noGrp="1"/>
          </p:cNvSpPr>
          <p:nvPr>
            <p:ph idx="1"/>
          </p:nvPr>
        </p:nvSpPr>
        <p:spPr/>
        <p:txBody>
          <a:bodyPr>
            <a:normAutofit/>
          </a:bodyPr>
          <a:lstStyle/>
          <a:p>
            <a:pPr algn="just"/>
            <a:r>
              <a:rPr lang="en-ZA" dirty="0" smtClean="0">
                <a:solidFill>
                  <a:srgbClr val="C00000"/>
                </a:solidFill>
              </a:rPr>
              <a:t>Then Joseph dreamed another dream, how the sun, the moon, and eleven stars bowed down before him, and Jacob, to whom he told it first, was rejoiced over it, for he understood its meaning properly. He knew that he himself was designated by the sun, the name by which God had called him when he lodged overnight on the holy site of the Temple. He had heard God say to the angels at that time, "The sun has come." The moon stood for Joseph's mother, and the stars for his brethren, for the righteous are as the stars. Jacob was so convinced of the truth of the dream that he was encouraged to believe that he would live to see the resurrection of the dead, for Rachel was dead, and her return to earth was clearly indicated by the dream. He went astray there, for not Joseph's own mother was referred to, but his foster-mother </a:t>
            </a:r>
            <a:r>
              <a:rPr lang="en-ZA" dirty="0" err="1" smtClean="0">
                <a:solidFill>
                  <a:srgbClr val="C00000"/>
                </a:solidFill>
              </a:rPr>
              <a:t>Bilhah</a:t>
            </a:r>
            <a:r>
              <a:rPr lang="en-ZA" dirty="0" smtClean="0">
                <a:solidFill>
                  <a:srgbClr val="C00000"/>
                </a:solidFill>
              </a:rPr>
              <a:t>, who had raised him.</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ARROGANCE OF JOSEPH</a:t>
            </a:r>
            <a:br>
              <a:rPr lang="en-ZA" dirty="0" smtClean="0"/>
            </a:br>
            <a:r>
              <a:rPr lang="en-ZA" sz="2200" dirty="0" smtClean="0"/>
              <a:t>Legends of the Jews</a:t>
            </a:r>
            <a:endParaRPr lang="en-ZA" sz="2200" dirty="0"/>
          </a:p>
        </p:txBody>
      </p:sp>
      <p:sp>
        <p:nvSpPr>
          <p:cNvPr id="3" name="Content Placeholder 2"/>
          <p:cNvSpPr>
            <a:spLocks noGrp="1"/>
          </p:cNvSpPr>
          <p:nvPr>
            <p:ph idx="1"/>
          </p:nvPr>
        </p:nvSpPr>
        <p:spPr/>
        <p:txBody>
          <a:bodyPr/>
          <a:lstStyle/>
          <a:p>
            <a:pPr algn="just"/>
            <a:r>
              <a:rPr lang="en-ZA" dirty="0" smtClean="0">
                <a:solidFill>
                  <a:srgbClr val="C00000"/>
                </a:solidFill>
              </a:rPr>
              <a:t>Jacob wrote the dream in a book, recording all the circumstances, the day, the hour, and the place, for the holy spirit cautioned him, "</a:t>
            </a:r>
            <a:r>
              <a:rPr lang="en-ZA" i="1" dirty="0" smtClean="0">
                <a:solidFill>
                  <a:srgbClr val="C00000"/>
                </a:solidFill>
              </a:rPr>
              <a:t>Take heed, these things will surely come to pass."</a:t>
            </a:r>
            <a:r>
              <a:rPr lang="en-ZA" dirty="0" smtClean="0">
                <a:solidFill>
                  <a:srgbClr val="C00000"/>
                </a:solidFill>
              </a:rPr>
              <a:t> But when Joseph repeated his dream to his brethren, in the presence of his father, Jacob rebuked him, saying, "</a:t>
            </a:r>
            <a:r>
              <a:rPr lang="en-ZA" i="1" dirty="0" smtClean="0">
                <a:solidFill>
                  <a:srgbClr val="C00000"/>
                </a:solidFill>
              </a:rPr>
              <a:t>I and thy brethren, that has some sense, but I and thy mother, that is inconceivable, for thy mother is dead.</a:t>
            </a:r>
            <a:r>
              <a:rPr lang="en-ZA" dirty="0" smtClean="0">
                <a:solidFill>
                  <a:srgbClr val="C00000"/>
                </a:solidFill>
              </a:rPr>
              <a:t>" These words of Jacob called forth a reproof from God. He said, "</a:t>
            </a:r>
            <a:r>
              <a:rPr lang="en-ZA" i="1" dirty="0" smtClean="0">
                <a:solidFill>
                  <a:srgbClr val="C00000"/>
                </a:solidFill>
              </a:rPr>
              <a:t>Thus thy descendants will in time to come seek to hinder Jeremiah in delivering his prophecies."</a:t>
            </a:r>
            <a:r>
              <a:rPr lang="en-ZA" dirty="0" smtClean="0">
                <a:solidFill>
                  <a:srgbClr val="C00000"/>
                </a:solidFill>
              </a:rPr>
              <a:t> Jacob may be excused, he had spoken in this way only in order to avert the envy and hate of his brethren from Joseph, but they envied and hated him because they knew that the interpretation put upon the dream by Jacob would be realized</a:t>
            </a:r>
            <a:r>
              <a:rPr lang="en-ZA" dirty="0" smtClean="0"/>
              <a:t>.</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VAYESHEV “And he Settled</a:t>
            </a:r>
            <a:r>
              <a:rPr lang="en-US" i="1" dirty="0" smtClean="0"/>
              <a:t>”</a:t>
            </a:r>
            <a:endParaRPr lang="en-ZA" i="1" dirty="0"/>
          </a:p>
        </p:txBody>
      </p:sp>
      <p:sp>
        <p:nvSpPr>
          <p:cNvPr id="5" name="Subtitle 4"/>
          <p:cNvSpPr>
            <a:spLocks noGrp="1"/>
          </p:cNvSpPr>
          <p:nvPr>
            <p:ph type="subTitle" idx="1"/>
          </p:nvPr>
        </p:nvSpPr>
        <p:spPr>
          <a:xfrm>
            <a:off x="323528" y="5013176"/>
            <a:ext cx="8496944" cy="1412776"/>
          </a:xfrm>
        </p:spPr>
        <p:txBody>
          <a:bodyPr>
            <a:noAutofit/>
          </a:bodyPr>
          <a:lstStyle/>
          <a:p>
            <a:pPr>
              <a:lnSpc>
                <a:spcPts val="2400"/>
              </a:lnSpc>
            </a:pPr>
            <a:r>
              <a:rPr lang="en-ZA" sz="2800" b="1" dirty="0" smtClean="0"/>
              <a:t>TORAH:</a:t>
            </a:r>
            <a:r>
              <a:rPr lang="en-ZA" sz="2800" dirty="0" smtClean="0"/>
              <a:t> Genesis: 37:1-40:23</a:t>
            </a:r>
          </a:p>
          <a:p>
            <a:pPr>
              <a:lnSpc>
                <a:spcPts val="2400"/>
              </a:lnSpc>
            </a:pPr>
            <a:r>
              <a:rPr lang="en-ZA" sz="2800" b="1" dirty="0" smtClean="0"/>
              <a:t>HAFTORAH:  </a:t>
            </a:r>
            <a:r>
              <a:rPr lang="en-ZA" sz="2800" dirty="0" smtClean="0"/>
              <a:t>Amos 2:6-3:8</a:t>
            </a:r>
          </a:p>
          <a:p>
            <a:pPr>
              <a:lnSpc>
                <a:spcPts val="2400"/>
              </a:lnSpc>
            </a:pPr>
            <a:r>
              <a:rPr lang="en-ZA" sz="2800" b="1" dirty="0" smtClean="0"/>
              <a:t>B’RIT CHADASHAH</a:t>
            </a:r>
            <a:r>
              <a:rPr lang="en-ZA" sz="2800" dirty="0" smtClean="0"/>
              <a:t>: Matthew 1:1-6, 16-25</a:t>
            </a:r>
          </a:p>
          <a:p>
            <a:pPr>
              <a:lnSpc>
                <a:spcPts val="2400"/>
              </a:lnSpc>
            </a:pPr>
            <a:r>
              <a:rPr lang="en-ZA" sz="1800" i="1" dirty="0" smtClean="0">
                <a:solidFill>
                  <a:schemeClr val="accent6">
                    <a:lumMod val="50000"/>
                  </a:schemeClr>
                </a:solidFill>
              </a:rPr>
              <a:t>All references: The Scripture 1998+ unless otherwise noted</a:t>
            </a:r>
            <a:endParaRPr lang="en-ZA" sz="1800" dirty="0" smtClean="0"/>
          </a:p>
          <a:p>
            <a:pPr>
              <a:lnSpc>
                <a:spcPts val="2400"/>
              </a:lnSpc>
            </a:pPr>
            <a:endParaRPr lang="en-ZA" sz="2800" dirty="0" smtClean="0"/>
          </a:p>
          <a:p>
            <a:pPr>
              <a:lnSpc>
                <a:spcPts val="2400"/>
              </a:lnSpc>
            </a:pPr>
            <a:endParaRPr lang="en-ZA" sz="28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7" name="Picture 6" descr="https://staticapp.icpsc.com/icp/loadimage.php/mogile/261268/344cba4249afc3d4193a8b94ecb13620/image/jpeg"/>
          <p:cNvPicPr/>
          <p:nvPr/>
        </p:nvPicPr>
        <p:blipFill>
          <a:blip r:embed="rId2" cstate="print"/>
          <a:srcRect/>
          <a:stretch>
            <a:fillRect/>
          </a:stretch>
        </p:blipFill>
        <p:spPr bwMode="auto">
          <a:xfrm>
            <a:off x="2123728" y="1124744"/>
            <a:ext cx="4712359" cy="375110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SHEKEM</a:t>
            </a:r>
            <a:endParaRPr lang="en-ZA" dirty="0"/>
          </a:p>
        </p:txBody>
      </p:sp>
      <p:sp>
        <p:nvSpPr>
          <p:cNvPr id="3" name="Content Placeholder 2"/>
          <p:cNvSpPr>
            <a:spLocks noGrp="1"/>
          </p:cNvSpPr>
          <p:nvPr>
            <p:ph idx="1"/>
          </p:nvPr>
        </p:nvSpPr>
        <p:spPr/>
        <p:txBody>
          <a:bodyPr>
            <a:normAutofit/>
          </a:bodyPr>
          <a:lstStyle/>
          <a:p>
            <a:pPr algn="ctr"/>
            <a:r>
              <a:rPr lang="en-ZA" i="1" dirty="0">
                <a:solidFill>
                  <a:srgbClr val="004821"/>
                </a:solidFill>
              </a:rPr>
              <a:t>And his brothers went to feed their father’s flock in </a:t>
            </a:r>
            <a:r>
              <a:rPr lang="en-ZA" i="1" dirty="0" err="1">
                <a:solidFill>
                  <a:srgbClr val="004821"/>
                </a:solidFill>
              </a:rPr>
              <a:t>Sheḵem</a:t>
            </a:r>
            <a:r>
              <a:rPr lang="en-ZA" i="1" dirty="0">
                <a:solidFill>
                  <a:srgbClr val="004821"/>
                </a:solidFill>
              </a:rPr>
              <a:t>. And </a:t>
            </a:r>
            <a:r>
              <a:rPr lang="en-ZA" i="1" dirty="0" err="1">
                <a:solidFill>
                  <a:srgbClr val="004821"/>
                </a:solidFill>
              </a:rPr>
              <a:t>Yisra’ĕl</a:t>
            </a:r>
            <a:r>
              <a:rPr lang="en-ZA" i="1" dirty="0">
                <a:solidFill>
                  <a:srgbClr val="004821"/>
                </a:solidFill>
              </a:rPr>
              <a:t> said to </a:t>
            </a:r>
            <a:r>
              <a:rPr lang="en-ZA" i="1" dirty="0" err="1">
                <a:solidFill>
                  <a:srgbClr val="004821"/>
                </a:solidFill>
              </a:rPr>
              <a:t>Yosĕph</a:t>
            </a:r>
            <a:r>
              <a:rPr lang="en-ZA" i="1" dirty="0">
                <a:solidFill>
                  <a:srgbClr val="004821"/>
                </a:solidFill>
              </a:rPr>
              <a:t>, “Are not your brothers feeding the flock in </a:t>
            </a:r>
            <a:r>
              <a:rPr lang="en-ZA" i="1" dirty="0" err="1">
                <a:solidFill>
                  <a:srgbClr val="004821"/>
                </a:solidFill>
              </a:rPr>
              <a:t>Sheḵem</a:t>
            </a:r>
            <a:r>
              <a:rPr lang="en-ZA" i="1" dirty="0">
                <a:solidFill>
                  <a:srgbClr val="004821"/>
                </a:solidFill>
              </a:rPr>
              <a:t>? Come, I send you to them.” </a:t>
            </a:r>
            <a:r>
              <a:rPr lang="en-ZA" b="1" i="1" dirty="0" smtClean="0">
                <a:solidFill>
                  <a:srgbClr val="004821"/>
                </a:solidFill>
              </a:rPr>
              <a:t>..(</a:t>
            </a:r>
            <a:r>
              <a:rPr lang="en-ZA" b="1" i="1" dirty="0">
                <a:solidFill>
                  <a:srgbClr val="004821"/>
                </a:solidFill>
              </a:rPr>
              <a:t>Genesis 37:12-13)</a:t>
            </a:r>
          </a:p>
          <a:p>
            <a:pPr algn="just"/>
            <a:r>
              <a:rPr lang="en-ZA" dirty="0" err="1" smtClean="0"/>
              <a:t>Yoseph’s</a:t>
            </a:r>
            <a:r>
              <a:rPr lang="en-ZA" dirty="0" smtClean="0"/>
              <a:t> brothers go to </a:t>
            </a:r>
            <a:r>
              <a:rPr lang="en-ZA" dirty="0" err="1" smtClean="0"/>
              <a:t>Shekem</a:t>
            </a:r>
            <a:r>
              <a:rPr lang="en-ZA" dirty="0" smtClean="0"/>
              <a:t> to feed their father’s flock. </a:t>
            </a:r>
            <a:r>
              <a:rPr lang="en-ZA" dirty="0" err="1" smtClean="0"/>
              <a:t>Shekem</a:t>
            </a:r>
            <a:r>
              <a:rPr lang="en-ZA" dirty="0" smtClean="0"/>
              <a:t> means “</a:t>
            </a:r>
            <a:r>
              <a:rPr lang="en-ZA" i="1" dirty="0" smtClean="0"/>
              <a:t>upper back” or “shoulder</a:t>
            </a:r>
            <a:r>
              <a:rPr lang="en-ZA" dirty="0" smtClean="0"/>
              <a:t>” and is the part of the shoulder that carries the weight of a burden or a load. In fact it has come to be identified with “</a:t>
            </a:r>
            <a:r>
              <a:rPr lang="en-ZA" i="1" dirty="0" smtClean="0"/>
              <a:t>bearing burdens</a:t>
            </a:r>
            <a:r>
              <a:rPr lang="en-ZA" dirty="0" smtClean="0"/>
              <a:t>”. It is also the area of the back where scourging's were concentrated since that was the “</a:t>
            </a:r>
            <a:r>
              <a:rPr lang="en-ZA" i="1" dirty="0" smtClean="0"/>
              <a:t>burden</a:t>
            </a:r>
            <a:r>
              <a:rPr lang="en-ZA" dirty="0" smtClean="0"/>
              <a:t>” of punishment. It was here that </a:t>
            </a:r>
            <a:r>
              <a:rPr lang="en-ZA" dirty="0" err="1" smtClean="0"/>
              <a:t>Shimeon</a:t>
            </a:r>
            <a:r>
              <a:rPr lang="en-ZA" dirty="0" smtClean="0"/>
              <a:t> and Levi took out their anger on the men and animals of the whole city because of the kidnapping and rape of their sister Dinah. The other brothers also looted and took slaves from the women and children of </a:t>
            </a:r>
            <a:r>
              <a:rPr lang="en-ZA" dirty="0" err="1" smtClean="0"/>
              <a:t>Shekem</a:t>
            </a:r>
            <a:r>
              <a:rPr lang="en-ZA" dirty="0" smtClean="0"/>
              <a:t>. Plus, Jacob had purchased a field from </a:t>
            </a:r>
            <a:r>
              <a:rPr lang="en-ZA" dirty="0" err="1" smtClean="0"/>
              <a:t>Hamor</a:t>
            </a:r>
            <a:r>
              <a:rPr lang="en-ZA" dirty="0" smtClean="0"/>
              <a:t>, </a:t>
            </a:r>
            <a:r>
              <a:rPr lang="en-ZA" dirty="0" err="1" smtClean="0"/>
              <a:t>Shekem’s</a:t>
            </a:r>
            <a:r>
              <a:rPr lang="en-ZA" dirty="0" smtClean="0"/>
              <a:t> father there too. So, they owned the land of </a:t>
            </a:r>
            <a:r>
              <a:rPr lang="en-ZA" dirty="0" err="1" smtClean="0"/>
              <a:t>Shekem</a:t>
            </a:r>
            <a:r>
              <a:rPr lang="en-ZA" dirty="0" smtClean="0"/>
              <a:t> and they return there, the place of their revenge, to plot the killing of Joseph. </a:t>
            </a:r>
          </a:p>
          <a:p>
            <a:pPr algn="just"/>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PROPHECY</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 And he said to him, “Please go and see if it is well with your brothers and well with the sheep, and bring back word to me.” So he sent him out of the Valley of </a:t>
            </a:r>
            <a:r>
              <a:rPr lang="en-ZA" i="1" dirty="0" err="1" smtClean="0">
                <a:solidFill>
                  <a:srgbClr val="004821"/>
                </a:solidFill>
              </a:rPr>
              <a:t>Ḥeḇron</a:t>
            </a:r>
            <a:r>
              <a:rPr lang="en-ZA" i="1" dirty="0" smtClean="0">
                <a:solidFill>
                  <a:srgbClr val="004821"/>
                </a:solidFill>
              </a:rPr>
              <a:t>, and he went to </a:t>
            </a:r>
            <a:r>
              <a:rPr lang="en-ZA" i="1" dirty="0" err="1" smtClean="0">
                <a:solidFill>
                  <a:srgbClr val="004821"/>
                </a:solidFill>
              </a:rPr>
              <a:t>Sheḵem</a:t>
            </a:r>
            <a:r>
              <a:rPr lang="en-ZA" i="1" dirty="0" smtClean="0">
                <a:solidFill>
                  <a:srgbClr val="004821"/>
                </a:solidFill>
              </a:rPr>
              <a:t>. </a:t>
            </a:r>
            <a:r>
              <a:rPr lang="en-ZA" b="1" i="1" dirty="0" smtClean="0">
                <a:solidFill>
                  <a:srgbClr val="004821"/>
                </a:solidFill>
              </a:rPr>
              <a:t>(Genesis 37:13-14)</a:t>
            </a:r>
          </a:p>
          <a:p>
            <a:r>
              <a:rPr lang="en-ZA" dirty="0" smtClean="0"/>
              <a:t>Verses 12-14 read a little different in the Hebrew. As Israel sends Joseph to see his brothers, he tells him to look into the </a:t>
            </a:r>
            <a:r>
              <a:rPr lang="en-ZA" i="1" dirty="0" smtClean="0"/>
              <a:t>“peace‟ </a:t>
            </a:r>
            <a:r>
              <a:rPr lang="en-ZA" dirty="0" smtClean="0"/>
              <a:t>(shalom) of his brothers and the </a:t>
            </a:r>
            <a:r>
              <a:rPr lang="en-ZA" i="1" dirty="0" smtClean="0"/>
              <a:t>“shalom‟ </a:t>
            </a:r>
            <a:r>
              <a:rPr lang="en-ZA" dirty="0" smtClean="0"/>
              <a:t>of the flock and report back. Israel is telling Joseph to </a:t>
            </a:r>
            <a:r>
              <a:rPr lang="en-ZA" i="1" dirty="0" smtClean="0"/>
              <a:t>“go make peace with your brothers”. </a:t>
            </a:r>
          </a:p>
          <a:p>
            <a:r>
              <a:rPr lang="en-ZA" b="1" dirty="0" smtClean="0">
                <a:solidFill>
                  <a:srgbClr val="C00000"/>
                </a:solidFill>
              </a:rPr>
              <a:t>Legends of the Jews: </a:t>
            </a:r>
            <a:r>
              <a:rPr lang="en-ZA" dirty="0" smtClean="0">
                <a:solidFill>
                  <a:srgbClr val="C00000"/>
                </a:solidFill>
              </a:rPr>
              <a:t>Though he knew that the hatred of his brethren might bring on unpleasant adventures, Joseph, declared himself ready to go on his father's errand. Later Jacob would say to himself, "Thou didst know the hatred of thy brethren, and yet thou didst say, Here am I.“  Jacob dismissed Joseph …saying, "Go now, see whether it be well with thy brethren, and well with the flock; and send me word"--an unconscious prophecy. He did not say that he expected to see Joseph again, but only to have word from him. </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OUT OF THE DEPTH</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..So he sent him out of the Valley of </a:t>
            </a:r>
            <a:r>
              <a:rPr lang="en-ZA" sz="8800" i="1" dirty="0" err="1" smtClean="0">
                <a:solidFill>
                  <a:srgbClr val="004821"/>
                </a:solidFill>
              </a:rPr>
              <a:t>Ḥeḇron</a:t>
            </a:r>
            <a:r>
              <a:rPr lang="en-ZA" sz="8800" i="1" dirty="0" smtClean="0">
                <a:solidFill>
                  <a:srgbClr val="004821"/>
                </a:solidFill>
              </a:rPr>
              <a:t>, and he went to </a:t>
            </a:r>
            <a:r>
              <a:rPr lang="en-ZA" sz="8800" i="1" dirty="0" err="1" smtClean="0">
                <a:solidFill>
                  <a:srgbClr val="004821"/>
                </a:solidFill>
              </a:rPr>
              <a:t>Sheḵem</a:t>
            </a:r>
            <a:r>
              <a:rPr lang="en-ZA" sz="8800" i="1" dirty="0" smtClean="0">
                <a:solidFill>
                  <a:srgbClr val="004821"/>
                </a:solidFill>
              </a:rPr>
              <a:t>. </a:t>
            </a:r>
          </a:p>
          <a:p>
            <a:pPr algn="ctr"/>
            <a:r>
              <a:rPr lang="en-ZA" sz="8800" b="1" i="1" dirty="0" smtClean="0">
                <a:solidFill>
                  <a:srgbClr val="004821"/>
                </a:solidFill>
              </a:rPr>
              <a:t>(Genesis 37:14)</a:t>
            </a:r>
          </a:p>
          <a:p>
            <a:pPr algn="just">
              <a:lnSpc>
                <a:spcPts val="2200"/>
              </a:lnSpc>
            </a:pPr>
            <a:r>
              <a:rPr lang="en-ZA" sz="8800" dirty="0" smtClean="0"/>
              <a:t>In the Hebrew it says that he sent him </a:t>
            </a:r>
            <a:r>
              <a:rPr lang="en-ZA" sz="8800" i="1" dirty="0" smtClean="0"/>
              <a:t>“out of the depth</a:t>
            </a:r>
            <a:r>
              <a:rPr lang="en-ZA" sz="8800" dirty="0" smtClean="0"/>
              <a:t>” of Hebron. The Hebrew word here is “</a:t>
            </a:r>
            <a:r>
              <a:rPr lang="en-ZA" sz="8800" i="1" dirty="0" err="1" smtClean="0"/>
              <a:t>m‟emeq</a:t>
            </a:r>
            <a:r>
              <a:rPr lang="en-ZA" sz="8800" dirty="0" smtClean="0"/>
              <a:t>”, spelled “</a:t>
            </a:r>
            <a:r>
              <a:rPr lang="en-ZA" sz="8800" i="1" dirty="0" smtClean="0"/>
              <a:t>mem-</a:t>
            </a:r>
            <a:r>
              <a:rPr lang="en-ZA" sz="8800" i="1" dirty="0" err="1" smtClean="0"/>
              <a:t>ayin</a:t>
            </a:r>
            <a:r>
              <a:rPr lang="en-ZA" sz="8800" i="1" dirty="0" smtClean="0"/>
              <a:t>-mem-</a:t>
            </a:r>
            <a:r>
              <a:rPr lang="en-ZA" sz="8800" i="1" dirty="0" err="1" smtClean="0"/>
              <a:t>ku</a:t>
            </a:r>
            <a:r>
              <a:rPr lang="en-ZA" sz="8800" dirty="0" err="1" smtClean="0"/>
              <a:t>f</a:t>
            </a:r>
            <a:r>
              <a:rPr lang="en-ZA" sz="8800" dirty="0" smtClean="0"/>
              <a:t>”. From the letters, mem = water, </a:t>
            </a:r>
            <a:r>
              <a:rPr lang="en-ZA" sz="8800" dirty="0" err="1" smtClean="0"/>
              <a:t>ayin</a:t>
            </a:r>
            <a:r>
              <a:rPr lang="en-ZA" sz="8800" dirty="0" smtClean="0"/>
              <a:t> = eye or fountain, mem = water and </a:t>
            </a:r>
            <a:r>
              <a:rPr lang="en-ZA" sz="8800" dirty="0" err="1" smtClean="0"/>
              <a:t>kuf</a:t>
            </a:r>
            <a:r>
              <a:rPr lang="en-ZA" sz="8800" dirty="0" smtClean="0"/>
              <a:t> = to surround, we see the connotation of being in the “eye” or “centre of the fountain” and “surrounded by the waters”; like in an immersion or in a </a:t>
            </a:r>
            <a:r>
              <a:rPr lang="en-ZA" sz="8800" dirty="0" err="1" smtClean="0"/>
              <a:t>mikvah</a:t>
            </a:r>
            <a:r>
              <a:rPr lang="en-ZA" sz="8800" dirty="0" smtClean="0"/>
              <a:t>. Hebron isn't in a valley, it's on a hill. It's literally a city on a very steep hill. So, what's at the “</a:t>
            </a:r>
            <a:r>
              <a:rPr lang="en-ZA" sz="8800" i="1" dirty="0" smtClean="0"/>
              <a:t>depth of Hebron”? </a:t>
            </a:r>
          </a:p>
          <a:p>
            <a:pPr algn="just">
              <a:lnSpc>
                <a:spcPts val="2200"/>
              </a:lnSpc>
            </a:pPr>
            <a:r>
              <a:rPr lang="en-ZA" sz="8800" dirty="0" err="1" smtClean="0">
                <a:solidFill>
                  <a:srgbClr val="C00000"/>
                </a:solidFill>
              </a:rPr>
              <a:t>Machpelah</a:t>
            </a:r>
            <a:r>
              <a:rPr lang="en-ZA" sz="8800" dirty="0" smtClean="0">
                <a:solidFill>
                  <a:srgbClr val="C00000"/>
                </a:solidFill>
              </a:rPr>
              <a:t>, the </a:t>
            </a:r>
            <a:r>
              <a:rPr lang="en-ZA" sz="8800" i="1" dirty="0" smtClean="0">
                <a:solidFill>
                  <a:srgbClr val="C00000"/>
                </a:solidFill>
              </a:rPr>
              <a:t>“Cave of the Patriarchs”</a:t>
            </a:r>
            <a:r>
              <a:rPr lang="en-ZA" sz="8800" dirty="0" smtClean="0">
                <a:solidFill>
                  <a:srgbClr val="C00000"/>
                </a:solidFill>
              </a:rPr>
              <a:t>. Hebron means “</a:t>
            </a:r>
            <a:r>
              <a:rPr lang="en-ZA" sz="8800" i="1" dirty="0" smtClean="0">
                <a:solidFill>
                  <a:srgbClr val="C00000"/>
                </a:solidFill>
              </a:rPr>
              <a:t>joining” </a:t>
            </a:r>
            <a:r>
              <a:rPr lang="en-ZA" sz="8800" dirty="0" smtClean="0">
                <a:solidFill>
                  <a:srgbClr val="C00000"/>
                </a:solidFill>
              </a:rPr>
              <a:t>or “</a:t>
            </a:r>
            <a:r>
              <a:rPr lang="en-ZA" sz="8800" i="1" dirty="0" smtClean="0">
                <a:solidFill>
                  <a:srgbClr val="C00000"/>
                </a:solidFill>
              </a:rPr>
              <a:t>conjunction”</a:t>
            </a:r>
            <a:r>
              <a:rPr lang="en-ZA" sz="8800" dirty="0" smtClean="0">
                <a:solidFill>
                  <a:srgbClr val="C00000"/>
                </a:solidFill>
              </a:rPr>
              <a:t>. Israel sent Joseph from the “</a:t>
            </a:r>
            <a:r>
              <a:rPr lang="en-ZA" sz="8800" i="1" dirty="0" smtClean="0">
                <a:solidFill>
                  <a:srgbClr val="C00000"/>
                </a:solidFill>
              </a:rPr>
              <a:t>cave of conjunction”, the “depth (</a:t>
            </a:r>
            <a:r>
              <a:rPr lang="en-ZA" sz="8800" i="1" dirty="0" err="1" smtClean="0">
                <a:solidFill>
                  <a:srgbClr val="C00000"/>
                </a:solidFill>
              </a:rPr>
              <a:t>m‟emeq</a:t>
            </a:r>
            <a:r>
              <a:rPr lang="en-ZA" sz="8800" i="1" dirty="0" smtClean="0">
                <a:solidFill>
                  <a:srgbClr val="C00000"/>
                </a:solidFill>
              </a:rPr>
              <a:t>) of Hebron”</a:t>
            </a:r>
            <a:r>
              <a:rPr lang="en-ZA" sz="8800" dirty="0" smtClean="0">
                <a:solidFill>
                  <a:srgbClr val="C00000"/>
                </a:solidFill>
              </a:rPr>
              <a:t>, the very meaning of Hebron, representing </a:t>
            </a:r>
            <a:r>
              <a:rPr lang="en-ZA" sz="8800" dirty="0" err="1" smtClean="0">
                <a:solidFill>
                  <a:srgbClr val="C00000"/>
                </a:solidFill>
              </a:rPr>
              <a:t>Kol</a:t>
            </a:r>
            <a:r>
              <a:rPr lang="en-ZA" sz="8800" dirty="0" smtClean="0">
                <a:solidFill>
                  <a:srgbClr val="C00000"/>
                </a:solidFill>
              </a:rPr>
              <a:t> Israel (past, present and future) to make peace with his brothers at </a:t>
            </a:r>
            <a:r>
              <a:rPr lang="en-ZA" sz="8800" dirty="0" err="1" smtClean="0">
                <a:solidFill>
                  <a:srgbClr val="C00000"/>
                </a:solidFill>
              </a:rPr>
              <a:t>Shekem</a:t>
            </a:r>
            <a:r>
              <a:rPr lang="en-ZA" sz="8800" dirty="0" smtClean="0">
                <a:solidFill>
                  <a:srgbClr val="C00000"/>
                </a:solidFill>
              </a:rPr>
              <a:t>, the “</a:t>
            </a:r>
            <a:r>
              <a:rPr lang="en-ZA" sz="8800" i="1" dirty="0" smtClean="0">
                <a:solidFill>
                  <a:srgbClr val="C00000"/>
                </a:solidFill>
              </a:rPr>
              <a:t>shoulder of the burden</a:t>
            </a:r>
            <a:r>
              <a:rPr lang="en-ZA" sz="8800" dirty="0" smtClean="0">
                <a:solidFill>
                  <a:srgbClr val="C00000"/>
                </a:solidFill>
              </a:rPr>
              <a:t>”. With his royal priestly tunic he went as </a:t>
            </a:r>
            <a:r>
              <a:rPr lang="en-ZA" sz="8800" i="1" dirty="0" smtClean="0">
                <a:solidFill>
                  <a:srgbClr val="C00000"/>
                </a:solidFill>
              </a:rPr>
              <a:t>“</a:t>
            </a:r>
            <a:r>
              <a:rPr lang="en-ZA" sz="8800" i="1" dirty="0" err="1" smtClean="0">
                <a:solidFill>
                  <a:srgbClr val="C00000"/>
                </a:solidFill>
              </a:rPr>
              <a:t>Sar</a:t>
            </a:r>
            <a:r>
              <a:rPr lang="en-ZA" sz="8800" i="1" dirty="0" smtClean="0">
                <a:solidFill>
                  <a:srgbClr val="C00000"/>
                </a:solidFill>
              </a:rPr>
              <a:t> Shalom</a:t>
            </a:r>
            <a:r>
              <a:rPr lang="en-ZA" sz="8800" dirty="0" smtClean="0">
                <a:solidFill>
                  <a:srgbClr val="C00000"/>
                </a:solidFill>
              </a:rPr>
              <a:t>”, the Prince who would make Peace and restore the nation, Israel. Sounds familiar; a fore-shadow of Mashiach.</a:t>
            </a:r>
          </a:p>
          <a:p>
            <a:endParaRPr lang="en-ZA" sz="8800"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CERTAIN MAN</a:t>
            </a:r>
            <a:endParaRPr lang="en-ZA" dirty="0"/>
          </a:p>
        </p:txBody>
      </p:sp>
      <p:sp>
        <p:nvSpPr>
          <p:cNvPr id="3" name="Content Placeholder 2"/>
          <p:cNvSpPr>
            <a:spLocks noGrp="1"/>
          </p:cNvSpPr>
          <p:nvPr>
            <p:ph idx="1"/>
          </p:nvPr>
        </p:nvSpPr>
        <p:spPr/>
        <p:txBody>
          <a:bodyPr>
            <a:normAutofit/>
          </a:bodyPr>
          <a:lstStyle/>
          <a:p>
            <a:pPr algn="ctr"/>
            <a:r>
              <a:rPr lang="en-ZA" i="1" dirty="0">
                <a:solidFill>
                  <a:srgbClr val="004821"/>
                </a:solidFill>
              </a:rPr>
              <a:t>And a certain man found him, and see, he was wandering in the field. And the man asked him, saying, “What do you seek?” And he said, “I am seeking my brothers. Please inform me where they are feeding their sheep.” And the man said, “They have left here, for I heard them say, ‘Let us go towards Dothan.’ ” So </a:t>
            </a:r>
            <a:r>
              <a:rPr lang="en-ZA" i="1" dirty="0" err="1">
                <a:solidFill>
                  <a:srgbClr val="004821"/>
                </a:solidFill>
              </a:rPr>
              <a:t>Yosĕph</a:t>
            </a:r>
            <a:r>
              <a:rPr lang="en-ZA" i="1" dirty="0">
                <a:solidFill>
                  <a:srgbClr val="004821"/>
                </a:solidFill>
              </a:rPr>
              <a:t> went after his brothers and found them in Dothan. </a:t>
            </a:r>
            <a:r>
              <a:rPr lang="en-ZA" b="1" i="1" dirty="0" smtClean="0">
                <a:solidFill>
                  <a:srgbClr val="004821"/>
                </a:solidFill>
              </a:rPr>
              <a:t>(</a:t>
            </a:r>
            <a:r>
              <a:rPr lang="en-ZA" b="1" i="1" dirty="0">
                <a:solidFill>
                  <a:srgbClr val="004821"/>
                </a:solidFill>
              </a:rPr>
              <a:t>Genesis 37:15-17)</a:t>
            </a:r>
          </a:p>
          <a:p>
            <a:pPr algn="just"/>
            <a:r>
              <a:rPr lang="en-ZA" dirty="0" smtClean="0"/>
              <a:t>Joseph reaches </a:t>
            </a:r>
            <a:r>
              <a:rPr lang="en-ZA" dirty="0" err="1" smtClean="0"/>
              <a:t>Shekem</a:t>
            </a:r>
            <a:r>
              <a:rPr lang="en-ZA" dirty="0" smtClean="0"/>
              <a:t> and is wandering about, looking for his brothers and the sheep, </a:t>
            </a:r>
            <a:r>
              <a:rPr lang="en-ZA" b="1" dirty="0" smtClean="0"/>
              <a:t>he is found </a:t>
            </a:r>
            <a:r>
              <a:rPr lang="en-ZA" dirty="0" smtClean="0"/>
              <a:t>by a “</a:t>
            </a:r>
            <a:r>
              <a:rPr lang="en-ZA" i="1" dirty="0" smtClean="0"/>
              <a:t>certain man</a:t>
            </a:r>
            <a:r>
              <a:rPr lang="en-ZA" dirty="0" smtClean="0"/>
              <a:t>”. From the Hebrew, it sounds like Joseph found this “</a:t>
            </a:r>
            <a:r>
              <a:rPr lang="en-ZA" i="1" dirty="0" err="1" smtClean="0"/>
              <a:t>iysh</a:t>
            </a:r>
            <a:r>
              <a:rPr lang="en-ZA" i="1" dirty="0" smtClean="0"/>
              <a:t>” or “man”. </a:t>
            </a:r>
            <a:r>
              <a:rPr lang="en-ZA" dirty="0" smtClean="0"/>
              <a:t>The phrase here is </a:t>
            </a:r>
            <a:r>
              <a:rPr lang="en-ZA" i="1" dirty="0" smtClean="0"/>
              <a:t>“</a:t>
            </a:r>
            <a:r>
              <a:rPr lang="en-ZA" i="1" dirty="0" err="1" smtClean="0"/>
              <a:t>v‟ye‟matzahoo</a:t>
            </a:r>
            <a:r>
              <a:rPr lang="en-ZA" dirty="0" smtClean="0"/>
              <a:t>” (“</a:t>
            </a:r>
            <a:r>
              <a:rPr lang="en-ZA" i="1" dirty="0" smtClean="0"/>
              <a:t>and he found</a:t>
            </a:r>
            <a:r>
              <a:rPr lang="en-ZA" dirty="0" smtClean="0"/>
              <a:t>” a man). The connotation here is that Joseph </a:t>
            </a:r>
            <a:r>
              <a:rPr lang="en-ZA" i="1" dirty="0" smtClean="0"/>
              <a:t>“received” or “found knowledge</a:t>
            </a:r>
            <a:r>
              <a:rPr lang="en-ZA" dirty="0" smtClean="0"/>
              <a:t>” in this man. This “</a:t>
            </a:r>
            <a:r>
              <a:rPr lang="en-ZA" i="1" dirty="0" smtClean="0"/>
              <a:t>man with knowledge</a:t>
            </a:r>
            <a:r>
              <a:rPr lang="en-ZA" dirty="0" smtClean="0"/>
              <a:t>” was a messenger of Elohim (Gabriel, </a:t>
            </a:r>
            <a:r>
              <a:rPr lang="en-ZA" i="1" dirty="0" smtClean="0"/>
              <a:t>legends of the Jews</a:t>
            </a:r>
            <a:r>
              <a:rPr lang="en-ZA" dirty="0" smtClean="0"/>
              <a:t>), sent to make sure that Joseph found his brothers. This man tells him that his brothers chose to go to Dothan.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DOTHAM</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1" dirty="0" smtClean="0">
                <a:solidFill>
                  <a:srgbClr val="C00000"/>
                </a:solidFill>
              </a:rPr>
              <a:t>Legends of the Jews:  </a:t>
            </a:r>
            <a:r>
              <a:rPr lang="en-ZA" i="1" dirty="0" smtClean="0">
                <a:solidFill>
                  <a:srgbClr val="C00000"/>
                </a:solidFill>
              </a:rPr>
              <a:t>"What </a:t>
            </a:r>
            <a:r>
              <a:rPr lang="en-ZA" i="1" dirty="0" err="1" smtClean="0">
                <a:solidFill>
                  <a:srgbClr val="C00000"/>
                </a:solidFill>
              </a:rPr>
              <a:t>seekest</a:t>
            </a:r>
            <a:r>
              <a:rPr lang="en-ZA" i="1" dirty="0" smtClean="0">
                <a:solidFill>
                  <a:srgbClr val="C00000"/>
                </a:solidFill>
              </a:rPr>
              <a:t> thou?" And he answered, "I seek my brethren."</a:t>
            </a:r>
            <a:r>
              <a:rPr lang="en-ZA" dirty="0" smtClean="0">
                <a:solidFill>
                  <a:srgbClr val="C00000"/>
                </a:solidFill>
              </a:rPr>
              <a:t> Whereto the angel replied, </a:t>
            </a:r>
            <a:r>
              <a:rPr lang="en-ZA" i="1" dirty="0" smtClean="0">
                <a:solidFill>
                  <a:srgbClr val="C00000"/>
                </a:solidFill>
              </a:rPr>
              <a:t>"Thy brethren have given up the Divine qualities of love and mercy. Through a prophetic revelation they learned that the </a:t>
            </a:r>
            <a:r>
              <a:rPr lang="en-ZA" i="1" dirty="0" err="1" smtClean="0">
                <a:solidFill>
                  <a:srgbClr val="C00000"/>
                </a:solidFill>
              </a:rPr>
              <a:t>Hivites</a:t>
            </a:r>
            <a:r>
              <a:rPr lang="en-ZA" i="1" dirty="0" smtClean="0">
                <a:solidFill>
                  <a:srgbClr val="C00000"/>
                </a:solidFill>
              </a:rPr>
              <a:t> were preparing to make war upon them, and therefore they departed hence to go to Dothan. And they had to leave this place for other reasons, too. I heard, while I was still standing behind the curtain that veils the Divine throne, that this day the Egyptian bondage would begin, and thou wouldst be the first to be subjected to it.”</a:t>
            </a:r>
            <a:endParaRPr lang="en-ZA" dirty="0" smtClean="0">
              <a:solidFill>
                <a:srgbClr val="C00000"/>
              </a:solidFill>
            </a:endParaRPr>
          </a:p>
          <a:p>
            <a:pPr>
              <a:lnSpc>
                <a:spcPts val="2300"/>
              </a:lnSpc>
            </a:pPr>
            <a:r>
              <a:rPr lang="en-ZA" dirty="0" smtClean="0"/>
              <a:t>Dothan literally means “</a:t>
            </a:r>
            <a:r>
              <a:rPr lang="en-ZA" i="1" dirty="0" smtClean="0"/>
              <a:t>two wells”</a:t>
            </a:r>
            <a:r>
              <a:rPr lang="en-ZA" dirty="0" smtClean="0"/>
              <a:t>. It also comes from the root word </a:t>
            </a:r>
            <a:r>
              <a:rPr lang="en-ZA" i="1" dirty="0" smtClean="0"/>
              <a:t>“</a:t>
            </a:r>
            <a:r>
              <a:rPr lang="en-ZA" i="1" dirty="0" err="1" smtClean="0"/>
              <a:t>dat</a:t>
            </a:r>
            <a:r>
              <a:rPr lang="en-ZA" i="1" dirty="0" smtClean="0"/>
              <a:t>” </a:t>
            </a:r>
            <a:r>
              <a:rPr lang="en-ZA" dirty="0" smtClean="0"/>
              <a:t>which is </a:t>
            </a:r>
            <a:r>
              <a:rPr lang="en-ZA" i="1" dirty="0" smtClean="0"/>
              <a:t>“religious law</a:t>
            </a:r>
            <a:r>
              <a:rPr lang="en-ZA" dirty="0" smtClean="0"/>
              <a:t>”. A prophetic symbol of how the brothers would hold court and seek to kill Joseph, just as the Roman appointees among the Sanhedrin would do to </a:t>
            </a:r>
            <a:r>
              <a:rPr lang="he-IL" sz="2000" dirty="0" smtClean="0"/>
              <a:t>יהושע</a:t>
            </a:r>
            <a:r>
              <a:rPr lang="en-ZA" dirty="0" smtClean="0"/>
              <a:t>, Mashiach ben </a:t>
            </a:r>
            <a:r>
              <a:rPr lang="en-ZA" dirty="0" err="1" smtClean="0"/>
              <a:t>Yoseph</a:t>
            </a:r>
            <a:r>
              <a:rPr lang="en-ZA" dirty="0" smtClean="0"/>
              <a:t>, according to “</a:t>
            </a:r>
            <a:r>
              <a:rPr lang="en-ZA" i="1" dirty="0" err="1" smtClean="0"/>
              <a:t>dat</a:t>
            </a:r>
            <a:r>
              <a:rPr lang="en-ZA" i="1" dirty="0" smtClean="0"/>
              <a:t>” or “religious law</a:t>
            </a:r>
            <a:r>
              <a:rPr lang="en-ZA" dirty="0" smtClean="0"/>
              <a:t>”.</a:t>
            </a:r>
          </a:p>
          <a:p>
            <a:pPr algn="just">
              <a:lnSpc>
                <a:spcPts val="2300"/>
              </a:lnSpc>
            </a:pPr>
            <a:r>
              <a:rPr lang="en-ZA" dirty="0" smtClean="0"/>
              <a:t>In the </a:t>
            </a:r>
            <a:r>
              <a:rPr lang="en-ZA" dirty="0" err="1" smtClean="0"/>
              <a:t>remez</a:t>
            </a:r>
            <a:r>
              <a:rPr lang="en-ZA" dirty="0" smtClean="0"/>
              <a:t> level it is hinted that they had “</a:t>
            </a:r>
            <a:r>
              <a:rPr lang="en-ZA" i="1" dirty="0" smtClean="0"/>
              <a:t>two wisdoms” or “two paths</a:t>
            </a:r>
            <a:r>
              <a:rPr lang="en-ZA" dirty="0" smtClean="0"/>
              <a:t>”. One path to murder and another to selling their brother into slavery, good or evil.</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REUBEN</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600" i="1" dirty="0" smtClean="0">
                <a:solidFill>
                  <a:srgbClr val="004821"/>
                </a:solidFill>
              </a:rPr>
              <a:t>And they saw him from a distance, and before he came near them, they plotted against him, to kill him. And they said to each other, “See, this master of dreams is coming! “Now, then, come and let us now kill him and throw him into some pit, and shall say, ‘Some wild beast has devoured him.’ Let us then see what comes of his dreams!” But </a:t>
            </a:r>
            <a:r>
              <a:rPr lang="en-ZA" sz="2600" i="1" dirty="0" err="1" smtClean="0">
                <a:solidFill>
                  <a:srgbClr val="004821"/>
                </a:solidFill>
              </a:rPr>
              <a:t>Re’uḇĕn</a:t>
            </a:r>
            <a:r>
              <a:rPr lang="en-ZA" sz="2600" i="1" dirty="0" smtClean="0">
                <a:solidFill>
                  <a:srgbClr val="004821"/>
                </a:solidFill>
              </a:rPr>
              <a:t> heard and rescued him from their hands, and said, “Let us not take his life.” And </a:t>
            </a:r>
            <a:r>
              <a:rPr lang="en-ZA" sz="2600" i="1" dirty="0" err="1" smtClean="0">
                <a:solidFill>
                  <a:srgbClr val="004821"/>
                </a:solidFill>
              </a:rPr>
              <a:t>Re’uḇĕn</a:t>
            </a:r>
            <a:r>
              <a:rPr lang="en-ZA" sz="2600" i="1" dirty="0" smtClean="0">
                <a:solidFill>
                  <a:srgbClr val="004821"/>
                </a:solidFill>
              </a:rPr>
              <a:t> said to them, “Shed no blood. Throw him into this pit which is in the wilderness, and do not lay a hand on him” – in order to rescue him out of their hands, and bring him back to his father.  </a:t>
            </a:r>
            <a:r>
              <a:rPr lang="en-ZA" sz="2600" b="1" i="1" dirty="0" smtClean="0">
                <a:solidFill>
                  <a:srgbClr val="004821"/>
                </a:solidFill>
              </a:rPr>
              <a:t>(Genesis 37:18-22)</a:t>
            </a:r>
          </a:p>
          <a:p>
            <a:r>
              <a:rPr lang="en-ZA" sz="2600" b="1" dirty="0" smtClean="0">
                <a:solidFill>
                  <a:srgbClr val="C00000"/>
                </a:solidFill>
              </a:rPr>
              <a:t>Legends of the Jews: </a:t>
            </a:r>
            <a:r>
              <a:rPr lang="en-ZA" sz="2600" dirty="0" smtClean="0">
                <a:solidFill>
                  <a:srgbClr val="C00000"/>
                </a:solidFill>
              </a:rPr>
              <a:t>He hoped his reward would be pardon for the transgression he had committed against Jacob. Reuben was rewarded by God. As he was the first of the brethren of Joseph to make an attempt to save him, so the city of </a:t>
            </a:r>
            <a:r>
              <a:rPr lang="en-ZA" sz="2600" dirty="0" err="1" smtClean="0">
                <a:solidFill>
                  <a:srgbClr val="C00000"/>
                </a:solidFill>
              </a:rPr>
              <a:t>Bezer</a:t>
            </a:r>
            <a:r>
              <a:rPr lang="en-ZA" sz="2600" dirty="0" smtClean="0">
                <a:solidFill>
                  <a:srgbClr val="C00000"/>
                </a:solidFill>
              </a:rPr>
              <a:t> in the tribe of Reuben was the first of the cities of refuge appointed to safeguard the life of the innocent that seek help. Furthermore God </a:t>
            </a:r>
            <a:r>
              <a:rPr lang="en-ZA" sz="2600" dirty="0" err="1" smtClean="0">
                <a:solidFill>
                  <a:srgbClr val="C00000"/>
                </a:solidFill>
              </a:rPr>
              <a:t>spake</a:t>
            </a:r>
            <a:r>
              <a:rPr lang="en-ZA" sz="2600" dirty="0" smtClean="0">
                <a:solidFill>
                  <a:srgbClr val="C00000"/>
                </a:solidFill>
              </a:rPr>
              <a:t> </a:t>
            </a:r>
            <a:r>
              <a:rPr lang="en-ZA" sz="2600" dirty="0" smtClean="0">
                <a:solidFill>
                  <a:srgbClr val="C00000"/>
                </a:solidFill>
              </a:rPr>
              <a:t>to Reuben, saying: "As thou </a:t>
            </a:r>
            <a:r>
              <a:rPr lang="en-ZA" sz="2600" dirty="0" err="1" smtClean="0">
                <a:solidFill>
                  <a:srgbClr val="C00000"/>
                </a:solidFill>
              </a:rPr>
              <a:t>wast</a:t>
            </a:r>
            <a:r>
              <a:rPr lang="en-ZA" sz="2600" dirty="0" smtClean="0">
                <a:solidFill>
                  <a:srgbClr val="C00000"/>
                </a:solidFill>
              </a:rPr>
              <a:t> the first to </a:t>
            </a:r>
            <a:r>
              <a:rPr lang="en-ZA" sz="2600" dirty="0" err="1" smtClean="0">
                <a:solidFill>
                  <a:srgbClr val="C00000"/>
                </a:solidFill>
              </a:rPr>
              <a:t>endeavor</a:t>
            </a:r>
            <a:r>
              <a:rPr lang="en-ZA" sz="2600" dirty="0" smtClean="0">
                <a:solidFill>
                  <a:srgbClr val="C00000"/>
                </a:solidFill>
              </a:rPr>
              <a:t> </a:t>
            </a:r>
            <a:r>
              <a:rPr lang="en-ZA" sz="2600" dirty="0" smtClean="0">
                <a:solidFill>
                  <a:srgbClr val="C00000"/>
                </a:solidFill>
              </a:rPr>
              <a:t>to restore a child unto his father, so Hosea, one of thy descendants, shall be the first to </a:t>
            </a:r>
            <a:r>
              <a:rPr lang="en-ZA" sz="2600" dirty="0" err="1" smtClean="0">
                <a:solidFill>
                  <a:srgbClr val="C00000"/>
                </a:solidFill>
              </a:rPr>
              <a:t>endeavor</a:t>
            </a:r>
            <a:r>
              <a:rPr lang="en-ZA" sz="2600" dirty="0" smtClean="0">
                <a:solidFill>
                  <a:srgbClr val="C00000"/>
                </a:solidFill>
              </a:rPr>
              <a:t> to lead Israel back to his heavenly Father."</a:t>
            </a:r>
          </a:p>
          <a:p>
            <a:endParaRPr lang="en-ZA" sz="260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EMPTY CISTERN</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600" i="1" dirty="0" smtClean="0">
                <a:solidFill>
                  <a:srgbClr val="004821"/>
                </a:solidFill>
              </a:rPr>
              <a:t>So it came to be, when </a:t>
            </a:r>
            <a:r>
              <a:rPr lang="en-ZA" sz="2600" i="1" dirty="0" err="1" smtClean="0">
                <a:solidFill>
                  <a:srgbClr val="004821"/>
                </a:solidFill>
              </a:rPr>
              <a:t>Yosĕph</a:t>
            </a:r>
            <a:r>
              <a:rPr lang="en-ZA" sz="2600" i="1" dirty="0" smtClean="0">
                <a:solidFill>
                  <a:srgbClr val="004821"/>
                </a:solidFill>
              </a:rPr>
              <a:t> had come to his brothers, that they stripped </a:t>
            </a:r>
            <a:r>
              <a:rPr lang="en-ZA" sz="2600" i="1" dirty="0" err="1" smtClean="0">
                <a:solidFill>
                  <a:srgbClr val="004821"/>
                </a:solidFill>
              </a:rPr>
              <a:t>Yosĕph</a:t>
            </a:r>
            <a:r>
              <a:rPr lang="en-ZA" sz="2600" i="1" dirty="0" smtClean="0">
                <a:solidFill>
                  <a:srgbClr val="004821"/>
                </a:solidFill>
              </a:rPr>
              <a:t> of his robe, the long robe which was on him. And they took him and threw him into a pit. And the pit was empty, there was no water in it. </a:t>
            </a:r>
            <a:r>
              <a:rPr lang="en-ZA" sz="2600" b="1" i="1" dirty="0" smtClean="0">
                <a:solidFill>
                  <a:srgbClr val="004821"/>
                </a:solidFill>
              </a:rPr>
              <a:t>(Genesis 37:23-24)</a:t>
            </a:r>
          </a:p>
          <a:p>
            <a:r>
              <a:rPr lang="en-ZA" sz="2600" dirty="0" smtClean="0"/>
              <a:t>When Joseph approached his brothers to bring them shalom, they stripped him of his </a:t>
            </a:r>
            <a:r>
              <a:rPr lang="en-ZA" sz="2600" dirty="0" err="1" smtClean="0"/>
              <a:t>Cotonet</a:t>
            </a:r>
            <a:r>
              <a:rPr lang="en-ZA" sz="2600" dirty="0" smtClean="0"/>
              <a:t> </a:t>
            </a:r>
            <a:r>
              <a:rPr lang="en-ZA" sz="2600" dirty="0" err="1" smtClean="0"/>
              <a:t>pasim</a:t>
            </a:r>
            <a:r>
              <a:rPr lang="en-ZA" sz="2600" dirty="0" smtClean="0"/>
              <a:t> - just as Yeshua was stripped of His priestly garment and threw Joseph into the empty cistern. </a:t>
            </a:r>
          </a:p>
          <a:p>
            <a:r>
              <a:rPr lang="en-ZA" sz="2600" b="1" dirty="0" smtClean="0">
                <a:solidFill>
                  <a:srgbClr val="C00000"/>
                </a:solidFill>
              </a:rPr>
              <a:t>Legends of the Jews: </a:t>
            </a:r>
            <a:r>
              <a:rPr lang="en-ZA" sz="2600" dirty="0" smtClean="0">
                <a:solidFill>
                  <a:srgbClr val="C00000"/>
                </a:solidFill>
              </a:rPr>
              <a:t>"Brethren, let us not slay him, but let us cast him into one of the dry pits, which our fathers dug without finding water." That was due to the providence of God; He had hindered the water from rising in them in order that Joseph's rescue might be accomplished, and the pits remained dry until Joseph was safe in the hands of the </a:t>
            </a:r>
            <a:r>
              <a:rPr lang="en-ZA" sz="2600" dirty="0" err="1" smtClean="0">
                <a:solidFill>
                  <a:srgbClr val="C00000"/>
                </a:solidFill>
              </a:rPr>
              <a:t>Ishmaelites</a:t>
            </a:r>
            <a:r>
              <a:rPr lang="en-ZA" sz="2600" dirty="0" smtClean="0">
                <a:solidFill>
                  <a:srgbClr val="C00000"/>
                </a:solidFill>
              </a:rPr>
              <a:t>… Not satisfied with exposing Joseph to the snakes and scorpions, his brethren had stripped him bare before they flung him into the pit. They took off his coat of many </a:t>
            </a:r>
            <a:r>
              <a:rPr lang="en-ZA" sz="2600" dirty="0" err="1" smtClean="0">
                <a:solidFill>
                  <a:srgbClr val="C00000"/>
                </a:solidFill>
              </a:rPr>
              <a:t>colors</a:t>
            </a:r>
            <a:r>
              <a:rPr lang="en-ZA" sz="2600" dirty="0" smtClean="0">
                <a:solidFill>
                  <a:srgbClr val="C00000"/>
                </a:solidFill>
              </a:rPr>
              <a:t>, his upper garment, his breeches, and his shirt. However, the reptiles could do him no harm.</a:t>
            </a:r>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PROPHETS IN TRAINING</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a:solidFill>
                  <a:srgbClr val="004821"/>
                </a:solidFill>
              </a:rPr>
              <a:t>“And He shall sit as a refiner and a cleanser of silver. And He shall cleanse the sons of </a:t>
            </a:r>
            <a:r>
              <a:rPr lang="en-ZA" i="1" dirty="0" err="1">
                <a:solidFill>
                  <a:srgbClr val="004821"/>
                </a:solidFill>
              </a:rPr>
              <a:t>Lĕwi</a:t>
            </a:r>
            <a:r>
              <a:rPr lang="en-ZA" i="1" dirty="0">
                <a:solidFill>
                  <a:srgbClr val="004821"/>
                </a:solidFill>
              </a:rPr>
              <a:t>, and refine them as gold and silver, and they shall belong to </a:t>
            </a:r>
            <a:r>
              <a:rPr lang="he-IL" i="1" dirty="0">
                <a:solidFill>
                  <a:srgbClr val="004821"/>
                </a:solidFill>
              </a:rPr>
              <a:t>יהוה</a:t>
            </a:r>
            <a:r>
              <a:rPr lang="en-ZA" i="1" dirty="0">
                <a:solidFill>
                  <a:srgbClr val="004821"/>
                </a:solidFill>
              </a:rPr>
              <a:t>, bringing near an offering in righteousness. </a:t>
            </a:r>
            <a:r>
              <a:rPr lang="en-US" b="1" i="1" dirty="0" smtClean="0">
                <a:solidFill>
                  <a:srgbClr val="004821"/>
                </a:solidFill>
              </a:rPr>
              <a:t>(</a:t>
            </a:r>
            <a:r>
              <a:rPr lang="en-US" b="1" i="1" dirty="0">
                <a:solidFill>
                  <a:srgbClr val="004821"/>
                </a:solidFill>
              </a:rPr>
              <a:t>Malachi 3:3)</a:t>
            </a:r>
          </a:p>
          <a:p>
            <a:pPr algn="just">
              <a:lnSpc>
                <a:spcPts val="2300"/>
              </a:lnSpc>
            </a:pPr>
            <a:r>
              <a:rPr lang="en-ZA" dirty="0" smtClean="0"/>
              <a:t>During his time in the PIT, Joseph was a ‘</a:t>
            </a:r>
            <a:r>
              <a:rPr lang="en-ZA" i="1" dirty="0" smtClean="0"/>
              <a:t>Prophet in Training</a:t>
            </a:r>
            <a:r>
              <a:rPr lang="en-ZA" dirty="0" smtClean="0"/>
              <a:t>’.</a:t>
            </a:r>
            <a:br>
              <a:rPr lang="en-ZA" dirty="0" smtClean="0"/>
            </a:br>
            <a:r>
              <a:rPr lang="en-ZA" dirty="0" smtClean="0"/>
              <a:t>He needed to undergo the fires of purification in order to be refined into a vessel God could use. </a:t>
            </a:r>
            <a:r>
              <a:rPr lang="en-ZA" i="1" dirty="0" smtClean="0"/>
              <a:t>We may wonder, “What am I doing stuck in this PIT?” How could the people so close to us, those who we trusted, hurt  and betray us?</a:t>
            </a:r>
          </a:p>
          <a:p>
            <a:pPr algn="just">
              <a:lnSpc>
                <a:spcPts val="2300"/>
              </a:lnSpc>
            </a:pPr>
            <a:r>
              <a:rPr lang="en-ZA" dirty="0" smtClean="0"/>
              <a:t>The answer is simple.  We are being prepared, purified, refined, and made ready to rule and reign with Yeshua as kings (</a:t>
            </a:r>
            <a:r>
              <a:rPr lang="en-ZA" b="1" dirty="0" err="1" smtClean="0"/>
              <a:t>melachim</a:t>
            </a:r>
            <a:r>
              <a:rPr lang="en-ZA" dirty="0" smtClean="0"/>
              <a:t>) and priests (</a:t>
            </a:r>
            <a:r>
              <a:rPr lang="en-ZA" b="1" dirty="0" err="1" smtClean="0"/>
              <a:t>cohanim</a:t>
            </a:r>
            <a:r>
              <a:rPr lang="en-ZA" dirty="0" smtClean="0"/>
              <a:t>) with Him in His Kingdom. If Yeshua baptizes us with the Ruach HaKodesh (Holy Spirit) and with fire, should we be confounded by the preparation?</a:t>
            </a:r>
          </a:p>
          <a:p>
            <a:pPr algn="ctr">
              <a:lnSpc>
                <a:spcPts val="2300"/>
              </a:lnSpc>
            </a:pPr>
            <a:r>
              <a:rPr lang="en-ZA" i="1" dirty="0">
                <a:solidFill>
                  <a:srgbClr val="004821"/>
                </a:solidFill>
              </a:rPr>
              <a:t>“I indeed immerse you in water unto repentance, but He who is coming after me is mightier than I, whose sandals I am not worthy to bear. He shall immerse you in the Set-apart Spirit and fire. </a:t>
            </a:r>
            <a:r>
              <a:rPr lang="en-ZA" b="1" i="1" dirty="0" smtClean="0">
                <a:solidFill>
                  <a:srgbClr val="004821"/>
                </a:solidFill>
              </a:rPr>
              <a:t>(</a:t>
            </a:r>
            <a:r>
              <a:rPr lang="en-ZA" b="1" i="1" dirty="0">
                <a:solidFill>
                  <a:srgbClr val="004821"/>
                </a:solidFill>
              </a:rPr>
              <a:t>Matthew 3:11)</a:t>
            </a:r>
          </a:p>
          <a:p>
            <a:endParaRPr lang="en-ZA" dirty="0"/>
          </a:p>
          <a:p>
            <a:pPr algn="ctr">
              <a:lnSpc>
                <a:spcPts val="2400"/>
              </a:lnSpc>
            </a:pPr>
            <a:r>
              <a:rPr lang="en-ZA" dirty="0" smtClean="0">
                <a:solidFill>
                  <a:srgbClr val="004821"/>
                </a:solidFill>
              </a:rPr>
              <a:t> </a:t>
            </a:r>
          </a:p>
          <a:p>
            <a:r>
              <a:rPr lang="en-ZA" dirty="0" smtClean="0"/>
              <a:t/>
            </a:r>
            <a:br>
              <a:rPr lang="en-ZA" dirty="0" smtClean="0"/>
            </a:b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FIRES OF PURIFICATION</a:t>
            </a:r>
            <a:endParaRPr lang="en-ZA" dirty="0"/>
          </a:p>
        </p:txBody>
      </p:sp>
      <p:sp>
        <p:nvSpPr>
          <p:cNvPr id="3" name="Content Placeholder 2"/>
          <p:cNvSpPr>
            <a:spLocks noGrp="1"/>
          </p:cNvSpPr>
          <p:nvPr>
            <p:ph idx="1"/>
          </p:nvPr>
        </p:nvSpPr>
        <p:spPr/>
        <p:txBody>
          <a:bodyPr>
            <a:noAutofit/>
          </a:bodyPr>
          <a:lstStyle/>
          <a:p>
            <a:pPr algn="ctr"/>
            <a:r>
              <a:rPr lang="en-ZA" i="1" dirty="0" smtClean="0">
                <a:solidFill>
                  <a:srgbClr val="004821"/>
                </a:solidFill>
              </a:rPr>
              <a:t>… “Do not fear, for I have redeemed you. I have called you by your name, you are Mine. “When you pass through the waters, I am with you; and through rivers, they do not overflow you. When you walk through fire, you are not scorched, and a flame does not burn you. </a:t>
            </a:r>
            <a:r>
              <a:rPr lang="en-US" b="1" i="1" dirty="0" smtClean="0">
                <a:solidFill>
                  <a:srgbClr val="004821"/>
                </a:solidFill>
              </a:rPr>
              <a:t>(Isaiah 43:1-2)</a:t>
            </a:r>
          </a:p>
          <a:p>
            <a:r>
              <a:rPr lang="en-ZA" dirty="0" smtClean="0"/>
              <a:t>If we allow ourselves to submit to the fires of purification and trust God that with Him by our side we will not be burned, then God will exalt us in His perfect way and perfect time to fulfil our destiny. Although the fire can be uncomfortable and even painful, it can be the very thing that sets us free.</a:t>
            </a:r>
          </a:p>
          <a:p>
            <a:pPr algn="ctr"/>
            <a:r>
              <a:rPr lang="en-ZA" i="1" dirty="0">
                <a:solidFill>
                  <a:srgbClr val="004821"/>
                </a:solidFill>
              </a:rPr>
              <a:t>in which you exult, even though for a little while, if need be, you have been grieved by manifold trials, in order that the proving of your belief – much more precious than gold that perishes, and proven by fire – might be found to result in praise and respect and esteem at the revelation of </a:t>
            </a:r>
            <a:r>
              <a:rPr lang="he-IL" i="1" dirty="0">
                <a:solidFill>
                  <a:srgbClr val="004821"/>
                </a:solidFill>
              </a:rPr>
              <a:t>יהושע</a:t>
            </a:r>
            <a:r>
              <a:rPr lang="en-US" i="1" dirty="0">
                <a:solidFill>
                  <a:srgbClr val="004821"/>
                </a:solidFill>
              </a:rPr>
              <a:t> Messiah, </a:t>
            </a:r>
            <a:r>
              <a:rPr lang="en-US" b="1" i="1" dirty="0" smtClean="0">
                <a:solidFill>
                  <a:srgbClr val="004821"/>
                </a:solidFill>
              </a:rPr>
              <a:t>(</a:t>
            </a:r>
            <a:r>
              <a:rPr lang="en-US" b="1" i="1" dirty="0">
                <a:solidFill>
                  <a:srgbClr val="004821"/>
                </a:solidFill>
              </a:rPr>
              <a:t>1 Peter 1:6-7</a:t>
            </a:r>
            <a:r>
              <a:rPr lang="en-US" b="1" i="1" dirty="0" smtClean="0">
                <a:solidFill>
                  <a:srgbClr val="004821"/>
                </a:solidFill>
              </a:rPr>
              <a:t>)</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LOOKED UP</a:t>
            </a:r>
            <a:endParaRPr lang="en-ZA" dirty="0"/>
          </a:p>
        </p:txBody>
      </p:sp>
      <p:sp>
        <p:nvSpPr>
          <p:cNvPr id="3" name="Content Placeholder 2"/>
          <p:cNvSpPr>
            <a:spLocks noGrp="1"/>
          </p:cNvSpPr>
          <p:nvPr>
            <p:ph idx="1"/>
          </p:nvPr>
        </p:nvSpPr>
        <p:spPr/>
        <p:txBody>
          <a:bodyPr>
            <a:normAutofit/>
          </a:bodyPr>
          <a:lstStyle/>
          <a:p>
            <a:pPr algn="just"/>
            <a:r>
              <a:rPr lang="en-ZA" b="1" dirty="0" smtClean="0">
                <a:solidFill>
                  <a:srgbClr val="C00000"/>
                </a:solidFill>
              </a:rPr>
              <a:t>Legends of the Jews: </a:t>
            </a:r>
            <a:r>
              <a:rPr lang="en-ZA" dirty="0" smtClean="0">
                <a:solidFill>
                  <a:srgbClr val="C00000"/>
                </a:solidFill>
              </a:rPr>
              <a:t>The only one among them that manifested pity was Zebulon. For two days and two nights no food passed his lips on account of his grief over the fate of Joseph, who had to spend three days and three nights in the pit before he was sold. </a:t>
            </a:r>
          </a:p>
          <a:p>
            <a:pPr algn="ctr"/>
            <a:r>
              <a:rPr lang="en-ZA" i="1" dirty="0">
                <a:solidFill>
                  <a:srgbClr val="004821"/>
                </a:solidFill>
              </a:rPr>
              <a:t>And they sat down to eat a meal. And they lifted their eyes and looked and saw a company of </a:t>
            </a:r>
            <a:r>
              <a:rPr lang="en-ZA" i="1" dirty="0" err="1">
                <a:solidFill>
                  <a:srgbClr val="004821"/>
                </a:solidFill>
              </a:rPr>
              <a:t>Yishmaʽĕlites</a:t>
            </a:r>
            <a:r>
              <a:rPr lang="en-ZA" i="1" dirty="0">
                <a:solidFill>
                  <a:srgbClr val="004821"/>
                </a:solidFill>
              </a:rPr>
              <a:t>, coming from </a:t>
            </a:r>
            <a:r>
              <a:rPr lang="en-ZA" i="1" dirty="0" err="1">
                <a:solidFill>
                  <a:srgbClr val="004821"/>
                </a:solidFill>
              </a:rPr>
              <a:t>Gilʽad</a:t>
            </a:r>
            <a:r>
              <a:rPr lang="en-ZA" i="1" dirty="0">
                <a:solidFill>
                  <a:srgbClr val="004821"/>
                </a:solidFill>
              </a:rPr>
              <a:t>̱ with their camels, bearing spices, and balm, and myrrh, going to take them down to </a:t>
            </a:r>
            <a:r>
              <a:rPr lang="en-ZA" i="1" dirty="0" err="1">
                <a:solidFill>
                  <a:srgbClr val="004821"/>
                </a:solidFill>
              </a:rPr>
              <a:t>Mitsrayim</a:t>
            </a:r>
            <a:r>
              <a:rPr lang="en-ZA" i="1" dirty="0">
                <a:solidFill>
                  <a:srgbClr val="004821"/>
                </a:solidFill>
              </a:rPr>
              <a:t>. </a:t>
            </a:r>
            <a:r>
              <a:rPr lang="en-ZA" b="1" i="1" dirty="0" smtClean="0">
                <a:solidFill>
                  <a:srgbClr val="004821"/>
                </a:solidFill>
              </a:rPr>
              <a:t>(</a:t>
            </a:r>
            <a:r>
              <a:rPr lang="en-ZA" b="1" i="1" dirty="0">
                <a:solidFill>
                  <a:srgbClr val="004821"/>
                </a:solidFill>
              </a:rPr>
              <a:t>Genesis 37:25)</a:t>
            </a:r>
          </a:p>
          <a:p>
            <a:r>
              <a:rPr lang="en-US" dirty="0" smtClean="0"/>
              <a:t>When they </a:t>
            </a:r>
            <a:r>
              <a:rPr lang="en-US" i="1" dirty="0" smtClean="0"/>
              <a:t>“looked up”</a:t>
            </a:r>
            <a:r>
              <a:rPr lang="en-US" dirty="0" smtClean="0"/>
              <a:t> - it was a reference to </a:t>
            </a:r>
            <a:r>
              <a:rPr lang="he-IL" dirty="0" smtClean="0"/>
              <a:t>יהושע</a:t>
            </a:r>
            <a:r>
              <a:rPr lang="en-ZA" dirty="0" smtClean="0"/>
              <a:t> </a:t>
            </a:r>
            <a:r>
              <a:rPr lang="en-US" dirty="0" smtClean="0"/>
              <a:t>when He was lifted up at His death. In </a:t>
            </a:r>
            <a:r>
              <a:rPr lang="en-US" b="1" i="1" dirty="0" smtClean="0"/>
              <a:t>John 12:32 </a:t>
            </a:r>
            <a:r>
              <a:rPr lang="he-IL" dirty="0"/>
              <a:t>יהושע</a:t>
            </a:r>
            <a:r>
              <a:rPr lang="en-US" i="1" dirty="0" smtClean="0"/>
              <a:t> said, </a:t>
            </a:r>
            <a:r>
              <a:rPr lang="en-ZA" i="1" dirty="0" smtClean="0">
                <a:solidFill>
                  <a:srgbClr val="004821"/>
                </a:solidFill>
              </a:rPr>
              <a:t>“And I, if I am lifted up from the earth, shall draw all men unto Myself.” </a:t>
            </a:r>
          </a:p>
          <a:p>
            <a:endParaRPr lang="en-ZA" dirty="0"/>
          </a:p>
          <a:p>
            <a:endParaRPr lang="en-ZA" i="1" dirty="0" smtClean="0">
              <a:solidFill>
                <a:srgbClr val="004821"/>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HE SETTLED</a:t>
            </a:r>
            <a:endParaRPr lang="en-ZA" dirty="0"/>
          </a:p>
        </p:txBody>
      </p:sp>
      <p:sp>
        <p:nvSpPr>
          <p:cNvPr id="3" name="Content Placeholder 2"/>
          <p:cNvSpPr>
            <a:spLocks noGrp="1"/>
          </p:cNvSpPr>
          <p:nvPr>
            <p:ph idx="1"/>
          </p:nvPr>
        </p:nvSpPr>
        <p:spPr/>
        <p:txBody>
          <a:bodyPr>
            <a:normAutofit fontScale="70000" lnSpcReduction="20000"/>
          </a:bodyPr>
          <a:lstStyle/>
          <a:p>
            <a:pPr algn="ctr">
              <a:lnSpc>
                <a:spcPts val="2200"/>
              </a:lnSpc>
            </a:pPr>
            <a:r>
              <a:rPr lang="en-ZA" sz="3100" i="1" dirty="0" smtClean="0">
                <a:solidFill>
                  <a:srgbClr val="004821"/>
                </a:solidFill>
              </a:rPr>
              <a:t>And </a:t>
            </a:r>
            <a:r>
              <a:rPr lang="en-ZA" sz="3100" i="1" dirty="0" err="1" smtClean="0">
                <a:solidFill>
                  <a:srgbClr val="004821"/>
                </a:solidFill>
              </a:rPr>
              <a:t>Yaʽaqob</a:t>
            </a:r>
            <a:r>
              <a:rPr lang="en-ZA" sz="3100" i="1" dirty="0" smtClean="0">
                <a:solidFill>
                  <a:srgbClr val="004821"/>
                </a:solidFill>
              </a:rPr>
              <a:t>̱ dwelt in the land of his father’s </a:t>
            </a:r>
            <a:r>
              <a:rPr lang="en-ZA" sz="3100" i="1" dirty="0" err="1" smtClean="0">
                <a:solidFill>
                  <a:srgbClr val="004821"/>
                </a:solidFill>
              </a:rPr>
              <a:t>sojournings</a:t>
            </a:r>
            <a:r>
              <a:rPr lang="en-ZA" sz="3100" i="1" dirty="0" smtClean="0">
                <a:solidFill>
                  <a:srgbClr val="004821"/>
                </a:solidFill>
              </a:rPr>
              <a:t>, in the land of </a:t>
            </a:r>
            <a:r>
              <a:rPr lang="en-ZA" sz="3100" i="1" dirty="0" err="1" smtClean="0">
                <a:solidFill>
                  <a:srgbClr val="004821"/>
                </a:solidFill>
              </a:rPr>
              <a:t>Kenaʽan</a:t>
            </a:r>
            <a:r>
              <a:rPr lang="en-ZA" sz="3100" i="1" dirty="0" smtClean="0">
                <a:solidFill>
                  <a:srgbClr val="004821"/>
                </a:solidFill>
              </a:rPr>
              <a:t>. </a:t>
            </a:r>
            <a:r>
              <a:rPr lang="en-ZA" sz="3100" b="1" i="1" dirty="0" smtClean="0">
                <a:solidFill>
                  <a:srgbClr val="004821"/>
                </a:solidFill>
              </a:rPr>
              <a:t>(Genesis 37:1)</a:t>
            </a:r>
          </a:p>
          <a:p>
            <a:pPr>
              <a:lnSpc>
                <a:spcPts val="2200"/>
              </a:lnSpc>
            </a:pPr>
            <a:r>
              <a:rPr lang="en-ZA" sz="3100" dirty="0" smtClean="0"/>
              <a:t>The Hebrew term </a:t>
            </a:r>
            <a:r>
              <a:rPr lang="en-ZA" sz="3100" i="1" dirty="0" smtClean="0"/>
              <a:t>“</a:t>
            </a:r>
            <a:r>
              <a:rPr lang="en-ZA" sz="3100" i="1" dirty="0" err="1" smtClean="0"/>
              <a:t>Va‟yeshev</a:t>
            </a:r>
            <a:r>
              <a:rPr lang="en-ZA" sz="3100" i="1" dirty="0" smtClean="0"/>
              <a:t>”</a:t>
            </a:r>
            <a:r>
              <a:rPr lang="en-ZA" sz="3100" dirty="0" smtClean="0"/>
              <a:t> means “</a:t>
            </a:r>
            <a:r>
              <a:rPr lang="en-ZA" sz="3100" i="1" dirty="0" smtClean="0"/>
              <a:t>and he settled</a:t>
            </a:r>
            <a:r>
              <a:rPr lang="en-ZA" sz="3100" dirty="0" smtClean="0"/>
              <a:t>” in the land of his father's sojourning's, in </a:t>
            </a:r>
            <a:r>
              <a:rPr lang="en-ZA" sz="3100" dirty="0" err="1" smtClean="0"/>
              <a:t>eretz</a:t>
            </a:r>
            <a:r>
              <a:rPr lang="en-ZA" sz="3100" dirty="0" smtClean="0"/>
              <a:t> Canaan. The connotation of </a:t>
            </a:r>
            <a:r>
              <a:rPr lang="en-ZA" sz="3100" i="1" dirty="0" smtClean="0"/>
              <a:t>“</a:t>
            </a:r>
            <a:r>
              <a:rPr lang="en-ZA" sz="3100" i="1" dirty="0" err="1" smtClean="0"/>
              <a:t>yeshev</a:t>
            </a:r>
            <a:r>
              <a:rPr lang="en-ZA" sz="3100" i="1" dirty="0" smtClean="0"/>
              <a:t>”</a:t>
            </a:r>
            <a:r>
              <a:rPr lang="en-ZA" sz="3100" dirty="0" smtClean="0"/>
              <a:t> is that of </a:t>
            </a:r>
            <a:r>
              <a:rPr lang="en-ZA" sz="3100" i="1" dirty="0" smtClean="0"/>
              <a:t>“settling down” </a:t>
            </a:r>
            <a:r>
              <a:rPr lang="en-ZA" sz="3100" dirty="0" smtClean="0"/>
              <a:t>in peace and tranquillity. </a:t>
            </a:r>
          </a:p>
          <a:p>
            <a:pPr>
              <a:lnSpc>
                <a:spcPts val="2200"/>
              </a:lnSpc>
            </a:pPr>
            <a:r>
              <a:rPr lang="en-ZA" sz="3100" dirty="0" smtClean="0"/>
              <a:t> </a:t>
            </a:r>
            <a:r>
              <a:rPr lang="en-ZA" sz="3100" i="1" dirty="0" smtClean="0"/>
              <a:t>“</a:t>
            </a:r>
            <a:r>
              <a:rPr lang="en-ZA" sz="3100" i="1" dirty="0" err="1" smtClean="0"/>
              <a:t>Toldot</a:t>
            </a:r>
            <a:r>
              <a:rPr lang="en-ZA" sz="3100" i="1" dirty="0" smtClean="0"/>
              <a:t>”, or “generations</a:t>
            </a:r>
            <a:r>
              <a:rPr lang="en-ZA" sz="3100" dirty="0" smtClean="0"/>
              <a:t>”, carries the connotation, in Hebrew thought, of the concept and term </a:t>
            </a:r>
            <a:r>
              <a:rPr lang="en-ZA" sz="3100" i="1" dirty="0" smtClean="0"/>
              <a:t>“</a:t>
            </a:r>
            <a:r>
              <a:rPr lang="en-ZA" sz="3100" i="1" dirty="0" err="1" smtClean="0"/>
              <a:t>gilgulim</a:t>
            </a:r>
            <a:r>
              <a:rPr lang="en-ZA" sz="3100" i="1" dirty="0" smtClean="0"/>
              <a:t>” or “</a:t>
            </a:r>
            <a:r>
              <a:rPr lang="en-ZA" sz="3100" i="1" dirty="0" err="1" smtClean="0"/>
              <a:t>rollings</a:t>
            </a:r>
            <a:r>
              <a:rPr lang="en-ZA" sz="3100" i="1" dirty="0" smtClean="0"/>
              <a:t>”, </a:t>
            </a:r>
            <a:r>
              <a:rPr lang="en-ZA" sz="3100" dirty="0" smtClean="0"/>
              <a:t>as with a “wheel” or within a </a:t>
            </a:r>
            <a:r>
              <a:rPr lang="en-ZA" sz="3100" i="1" dirty="0" smtClean="0"/>
              <a:t>“whirlwind”. </a:t>
            </a:r>
            <a:r>
              <a:rPr lang="en-ZA" sz="3100" dirty="0" smtClean="0"/>
              <a:t>Their </a:t>
            </a:r>
            <a:r>
              <a:rPr lang="en-ZA" sz="3100" i="1" dirty="0" smtClean="0"/>
              <a:t>"</a:t>
            </a:r>
            <a:r>
              <a:rPr lang="en-ZA" sz="3100" i="1" dirty="0" err="1" smtClean="0"/>
              <a:t>rollings</a:t>
            </a:r>
            <a:r>
              <a:rPr lang="en-ZA" sz="3100" i="1" dirty="0" smtClean="0"/>
              <a:t>" </a:t>
            </a:r>
            <a:r>
              <a:rPr lang="en-ZA" sz="3100" dirty="0" smtClean="0"/>
              <a:t>are recounted in the remaining four </a:t>
            </a:r>
            <a:r>
              <a:rPr lang="en-ZA" sz="3100" dirty="0" err="1" smtClean="0"/>
              <a:t>parashot</a:t>
            </a:r>
            <a:r>
              <a:rPr lang="en-ZA" sz="3100" dirty="0" smtClean="0"/>
              <a:t> in Genesis and alludes to our history and future; first in the Land of Israel and then in exile, until we will finally come again to a "state of habitation" (</a:t>
            </a:r>
            <a:r>
              <a:rPr lang="en-ZA" sz="3100" dirty="0" err="1" smtClean="0"/>
              <a:t>yeshev</a:t>
            </a:r>
            <a:r>
              <a:rPr lang="en-ZA" sz="3100" dirty="0" smtClean="0"/>
              <a:t>) in the Land of Israel, with </a:t>
            </a:r>
            <a:r>
              <a:rPr lang="en-ZA" sz="3100" dirty="0" err="1" smtClean="0"/>
              <a:t>Melek</a:t>
            </a:r>
            <a:r>
              <a:rPr lang="en-ZA" sz="3100" dirty="0" smtClean="0"/>
              <a:t> Yahshua </a:t>
            </a:r>
            <a:r>
              <a:rPr lang="en-ZA" sz="3100" dirty="0" err="1" smtClean="0"/>
              <a:t>HaMashiach</a:t>
            </a:r>
            <a:r>
              <a:rPr lang="en-ZA" sz="3100" dirty="0" smtClean="0"/>
              <a:t>. Then too, we will live in a state of </a:t>
            </a:r>
            <a:r>
              <a:rPr lang="en-ZA" sz="3100" i="1" dirty="0" smtClean="0"/>
              <a:t>“</a:t>
            </a:r>
            <a:r>
              <a:rPr lang="en-ZA" sz="3100" i="1" dirty="0" err="1" smtClean="0"/>
              <a:t>Yeshev</a:t>
            </a:r>
            <a:r>
              <a:rPr lang="en-ZA" sz="3100" i="1" dirty="0" smtClean="0"/>
              <a:t> </a:t>
            </a:r>
            <a:r>
              <a:rPr lang="en-ZA" sz="3100" i="1" dirty="0" err="1" smtClean="0"/>
              <a:t>HaDa‟at</a:t>
            </a:r>
            <a:r>
              <a:rPr lang="en-ZA" sz="3100" i="1" dirty="0" smtClean="0"/>
              <a:t>”, "a settled mind". </a:t>
            </a:r>
            <a:r>
              <a:rPr lang="en-ZA" sz="3100" dirty="0" smtClean="0"/>
              <a:t>Jacob sought tranquillity (a settled mind) in the Land of Israel,  however, this was to be short lived, as our </a:t>
            </a:r>
            <a:r>
              <a:rPr lang="en-ZA" sz="3100" dirty="0" err="1" smtClean="0"/>
              <a:t>parsha</a:t>
            </a:r>
            <a:r>
              <a:rPr lang="en-ZA" sz="3100" dirty="0" smtClean="0"/>
              <a:t> this week teaches as true tranquillity, or </a:t>
            </a:r>
            <a:r>
              <a:rPr lang="en-ZA" sz="3100" i="1" dirty="0" smtClean="0"/>
              <a:t>“settled mind”</a:t>
            </a:r>
            <a:r>
              <a:rPr lang="en-ZA" sz="3100" dirty="0" smtClean="0"/>
              <a:t> can only be attained through </a:t>
            </a:r>
            <a:r>
              <a:rPr lang="en-ZA" sz="3100" i="1" dirty="0" smtClean="0"/>
              <a:t>“generations” </a:t>
            </a:r>
            <a:r>
              <a:rPr lang="en-ZA" sz="3100" dirty="0" smtClean="0"/>
              <a:t>and after the Restoration of the Kingdom to Israel. </a:t>
            </a:r>
          </a:p>
          <a:p>
            <a:r>
              <a:rPr lang="en-ZA" dirty="0" smtClean="0"/>
              <a:t>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20 SHEKELS</a:t>
            </a:r>
            <a:endParaRPr lang="en-ZA" dirty="0"/>
          </a:p>
        </p:txBody>
      </p:sp>
      <p:sp>
        <p:nvSpPr>
          <p:cNvPr id="3" name="Content Placeholder 2"/>
          <p:cNvSpPr>
            <a:spLocks noGrp="1"/>
          </p:cNvSpPr>
          <p:nvPr>
            <p:ph idx="1"/>
          </p:nvPr>
        </p:nvSpPr>
        <p:spPr/>
        <p:txBody>
          <a:bodyPr>
            <a:normAutofit lnSpcReduction="10000"/>
          </a:bodyPr>
          <a:lstStyle/>
          <a:p>
            <a:pPr algn="ctr"/>
            <a:r>
              <a:rPr lang="en-ZA" i="1" dirty="0">
                <a:solidFill>
                  <a:srgbClr val="004821"/>
                </a:solidFill>
              </a:rPr>
              <a:t>And </a:t>
            </a:r>
            <a:r>
              <a:rPr lang="en-ZA" i="1" dirty="0" err="1">
                <a:solidFill>
                  <a:srgbClr val="004821"/>
                </a:solidFill>
              </a:rPr>
              <a:t>Yehuḏah</a:t>
            </a:r>
            <a:r>
              <a:rPr lang="en-ZA" i="1" dirty="0">
                <a:solidFill>
                  <a:srgbClr val="004821"/>
                </a:solidFill>
              </a:rPr>
              <a:t> said to his brothers, “What would we gain if we kill our brother and conceal his blood? “Come and let us sell him to the </a:t>
            </a:r>
            <a:r>
              <a:rPr lang="en-ZA" i="1" dirty="0" err="1">
                <a:solidFill>
                  <a:srgbClr val="004821"/>
                </a:solidFill>
              </a:rPr>
              <a:t>Yishmaʽĕlites</a:t>
            </a:r>
            <a:r>
              <a:rPr lang="en-ZA" i="1" dirty="0">
                <a:solidFill>
                  <a:srgbClr val="004821"/>
                </a:solidFill>
              </a:rPr>
              <a:t>, and let not our hand be upon him, for he is our brother, our flesh.” And his brothers listened. And men, </a:t>
            </a:r>
            <a:r>
              <a:rPr lang="en-ZA" i="1" dirty="0" err="1">
                <a:solidFill>
                  <a:srgbClr val="004821"/>
                </a:solidFill>
              </a:rPr>
              <a:t>Miḏyanite</a:t>
            </a:r>
            <a:r>
              <a:rPr lang="en-ZA" i="1" dirty="0">
                <a:solidFill>
                  <a:srgbClr val="004821"/>
                </a:solidFill>
              </a:rPr>
              <a:t> traders passed by, so they pulled </a:t>
            </a:r>
            <a:r>
              <a:rPr lang="en-ZA" i="1" dirty="0" err="1">
                <a:solidFill>
                  <a:srgbClr val="004821"/>
                </a:solidFill>
              </a:rPr>
              <a:t>Yosĕph</a:t>
            </a:r>
            <a:r>
              <a:rPr lang="en-ZA" i="1" dirty="0">
                <a:solidFill>
                  <a:srgbClr val="004821"/>
                </a:solidFill>
              </a:rPr>
              <a:t> up and lifted him out of the pit, and sold him to the </a:t>
            </a:r>
            <a:r>
              <a:rPr lang="en-ZA" i="1" dirty="0" err="1">
                <a:solidFill>
                  <a:srgbClr val="004821"/>
                </a:solidFill>
              </a:rPr>
              <a:t>Yishmaʽĕlites</a:t>
            </a:r>
            <a:r>
              <a:rPr lang="en-ZA" i="1" dirty="0">
                <a:solidFill>
                  <a:srgbClr val="004821"/>
                </a:solidFill>
              </a:rPr>
              <a:t> for twenty pieces of silver. And they took </a:t>
            </a:r>
            <a:r>
              <a:rPr lang="en-ZA" i="1" dirty="0" err="1">
                <a:solidFill>
                  <a:srgbClr val="004821"/>
                </a:solidFill>
              </a:rPr>
              <a:t>Yosĕph</a:t>
            </a:r>
            <a:r>
              <a:rPr lang="en-ZA" i="1" dirty="0">
                <a:solidFill>
                  <a:srgbClr val="004821"/>
                </a:solidFill>
              </a:rPr>
              <a:t> to </a:t>
            </a:r>
            <a:r>
              <a:rPr lang="en-ZA" i="1" dirty="0" err="1">
                <a:solidFill>
                  <a:srgbClr val="004821"/>
                </a:solidFill>
              </a:rPr>
              <a:t>Mitsrayim</a:t>
            </a:r>
            <a:r>
              <a:rPr lang="en-ZA" i="1" dirty="0">
                <a:solidFill>
                  <a:srgbClr val="004821"/>
                </a:solidFill>
              </a:rPr>
              <a:t>. </a:t>
            </a:r>
            <a:r>
              <a:rPr lang="en-ZA" b="1" i="1" dirty="0" smtClean="0">
                <a:solidFill>
                  <a:srgbClr val="004821"/>
                </a:solidFill>
              </a:rPr>
              <a:t>(</a:t>
            </a:r>
            <a:r>
              <a:rPr lang="en-ZA" b="1" i="1" dirty="0">
                <a:solidFill>
                  <a:srgbClr val="004821"/>
                </a:solidFill>
              </a:rPr>
              <a:t>Genesis 37:26-28)</a:t>
            </a:r>
          </a:p>
          <a:p>
            <a:r>
              <a:rPr lang="en-ZA" dirty="0" smtClean="0"/>
              <a:t>They sell Joseph to the </a:t>
            </a:r>
            <a:r>
              <a:rPr lang="en-ZA" dirty="0" err="1" smtClean="0"/>
              <a:t>Yishmaelites</a:t>
            </a:r>
            <a:r>
              <a:rPr lang="en-ZA" dirty="0" smtClean="0"/>
              <a:t> for 20 pieces of silver. 20 is the number of </a:t>
            </a:r>
            <a:r>
              <a:rPr lang="en-ZA" i="1" dirty="0" smtClean="0"/>
              <a:t>“expectancy</a:t>
            </a:r>
            <a:r>
              <a:rPr lang="en-ZA" dirty="0" smtClean="0"/>
              <a:t>”. </a:t>
            </a:r>
          </a:p>
          <a:p>
            <a:pPr algn="ctr"/>
            <a:r>
              <a:rPr lang="en-ZA" i="1" dirty="0" smtClean="0">
                <a:solidFill>
                  <a:srgbClr val="004821"/>
                </a:solidFill>
              </a:rPr>
              <a:t>“</a:t>
            </a:r>
            <a:r>
              <a:rPr lang="en-ZA" i="1" dirty="0">
                <a:solidFill>
                  <a:srgbClr val="004821"/>
                </a:solidFill>
              </a:rPr>
              <a:t>Speak to the children of </a:t>
            </a:r>
            <a:r>
              <a:rPr lang="en-ZA" i="1" dirty="0" err="1">
                <a:solidFill>
                  <a:srgbClr val="004821"/>
                </a:solidFill>
              </a:rPr>
              <a:t>Yisra’ĕl</a:t>
            </a:r>
            <a:r>
              <a:rPr lang="en-ZA" i="1" dirty="0">
                <a:solidFill>
                  <a:srgbClr val="004821"/>
                </a:solidFill>
              </a:rPr>
              <a:t>, and say to them, ‘When a man separates a vow, by your evaluation of lives unto </a:t>
            </a:r>
            <a:r>
              <a:rPr lang="he-IL" i="1" dirty="0">
                <a:solidFill>
                  <a:srgbClr val="004821"/>
                </a:solidFill>
              </a:rPr>
              <a:t>יהוה</a:t>
            </a:r>
            <a:r>
              <a:rPr lang="en-ZA" i="1" dirty="0">
                <a:solidFill>
                  <a:srgbClr val="004821"/>
                </a:solidFill>
              </a:rPr>
              <a:t>, when your evaluation is of a male </a:t>
            </a:r>
            <a:r>
              <a:rPr lang="en-ZA" i="1" dirty="0" smtClean="0">
                <a:solidFill>
                  <a:srgbClr val="004821"/>
                </a:solidFill>
              </a:rPr>
              <a:t>… </a:t>
            </a:r>
            <a:r>
              <a:rPr lang="en-ZA" i="1" dirty="0">
                <a:solidFill>
                  <a:srgbClr val="004821"/>
                </a:solidFill>
              </a:rPr>
              <a:t>from five years old up to twenty years old, then your evaluation for a male shall be twenty </a:t>
            </a:r>
            <a:r>
              <a:rPr lang="en-ZA" i="1" dirty="0" err="1">
                <a:solidFill>
                  <a:srgbClr val="004821"/>
                </a:solidFill>
              </a:rPr>
              <a:t>sheqels</a:t>
            </a:r>
            <a:r>
              <a:rPr lang="en-ZA" i="1" dirty="0">
                <a:solidFill>
                  <a:srgbClr val="004821"/>
                </a:solidFill>
              </a:rPr>
              <a:t>, and for a female ten </a:t>
            </a:r>
            <a:r>
              <a:rPr lang="en-ZA" i="1" dirty="0" err="1">
                <a:solidFill>
                  <a:srgbClr val="004821"/>
                </a:solidFill>
              </a:rPr>
              <a:t>sheqels</a:t>
            </a:r>
            <a:r>
              <a:rPr lang="en-ZA" i="1" dirty="0">
                <a:solidFill>
                  <a:srgbClr val="004821"/>
                </a:solidFill>
              </a:rPr>
              <a:t>; </a:t>
            </a:r>
            <a:r>
              <a:rPr lang="en-US" b="1" i="1" dirty="0" smtClean="0">
                <a:solidFill>
                  <a:srgbClr val="004821"/>
                </a:solidFill>
              </a:rPr>
              <a:t>(</a:t>
            </a:r>
            <a:r>
              <a:rPr lang="en-US" b="1" i="1" dirty="0">
                <a:solidFill>
                  <a:srgbClr val="004821"/>
                </a:solidFill>
              </a:rPr>
              <a:t>Leviticus 27:2-5)</a:t>
            </a:r>
          </a:p>
          <a:p>
            <a:pPr algn="just"/>
            <a:r>
              <a:rPr lang="en-ZA" dirty="0" smtClean="0"/>
              <a:t>Torah states that 20 </a:t>
            </a:r>
            <a:r>
              <a:rPr lang="en-ZA" dirty="0" err="1" smtClean="0"/>
              <a:t>sheqels</a:t>
            </a:r>
            <a:r>
              <a:rPr lang="en-ZA" dirty="0" smtClean="0"/>
              <a:t> is value of a young man below 20 years of age. Remember, </a:t>
            </a:r>
            <a:r>
              <a:rPr lang="en-ZA" dirty="0"/>
              <a:t>J</a:t>
            </a:r>
            <a:r>
              <a:rPr lang="en-ZA" dirty="0" smtClean="0"/>
              <a:t>oseph was 17.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BOUGHT SHOES</a:t>
            </a:r>
            <a:br>
              <a:rPr lang="en-ZA" dirty="0" smtClean="0"/>
            </a:br>
            <a:r>
              <a:rPr lang="en-ZA" sz="2200" dirty="0" smtClean="0"/>
              <a:t>Legends of the Jews</a:t>
            </a:r>
            <a:endParaRPr lang="en-ZA" dirty="0"/>
          </a:p>
        </p:txBody>
      </p:sp>
      <p:sp>
        <p:nvSpPr>
          <p:cNvPr id="3" name="Content Placeholder 2"/>
          <p:cNvSpPr>
            <a:spLocks noGrp="1"/>
          </p:cNvSpPr>
          <p:nvPr>
            <p:ph idx="1"/>
          </p:nvPr>
        </p:nvSpPr>
        <p:spPr/>
        <p:txBody>
          <a:bodyPr>
            <a:normAutofit/>
          </a:bodyPr>
          <a:lstStyle/>
          <a:p>
            <a:pPr algn="just"/>
            <a:r>
              <a:rPr lang="en-ZA" dirty="0" smtClean="0">
                <a:solidFill>
                  <a:srgbClr val="C00000"/>
                </a:solidFill>
              </a:rPr>
              <a:t>The brethren of Joseph bought shoes for the money, for they said: "</a:t>
            </a:r>
            <a:r>
              <a:rPr lang="en-ZA" i="1" dirty="0" smtClean="0">
                <a:solidFill>
                  <a:srgbClr val="C00000"/>
                </a:solidFill>
              </a:rPr>
              <a:t>We will not eat it, because it is the price for the blood of our brother, but we will tread upon him, for that he </a:t>
            </a:r>
            <a:r>
              <a:rPr lang="en-ZA" i="1" dirty="0" err="1" smtClean="0">
                <a:solidFill>
                  <a:srgbClr val="C00000"/>
                </a:solidFill>
              </a:rPr>
              <a:t>spake</a:t>
            </a:r>
            <a:r>
              <a:rPr lang="en-ZA" i="1" dirty="0" smtClean="0">
                <a:solidFill>
                  <a:srgbClr val="C00000"/>
                </a:solidFill>
              </a:rPr>
              <a:t>, he would have dominion over us, and we will see what will become of his dreams." </a:t>
            </a:r>
            <a:r>
              <a:rPr lang="en-ZA" dirty="0" smtClean="0">
                <a:solidFill>
                  <a:srgbClr val="C00000"/>
                </a:solidFill>
              </a:rPr>
              <a:t>And for this reason the ordinance has been commanded, that he who </a:t>
            </a:r>
            <a:r>
              <a:rPr lang="en-ZA" dirty="0" err="1" smtClean="0">
                <a:solidFill>
                  <a:srgbClr val="C00000"/>
                </a:solidFill>
              </a:rPr>
              <a:t>refuseth</a:t>
            </a:r>
            <a:r>
              <a:rPr lang="en-ZA" dirty="0" smtClean="0">
                <a:solidFill>
                  <a:srgbClr val="C00000"/>
                </a:solidFill>
              </a:rPr>
              <a:t> to raise up a name in Israel unto his brother that hath died without having a son, shall have his shoe loosed from off his foot, and his face shall be spat upon. Joseph's brethren refused to do aught to preserve his life, and therefore the Lord loosed their shoes from off their feet, for, when they went down to Egypt, the slaves of Joseph took their shoes off their feet as they entered the gates, and they prostrated themselves before Joseph as before a Pharaoh, and, as they lay prostrate, they were spat upon, and put to shame before the Egyptians.</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BLOOD OF A MALE GOAT</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a:solidFill>
                  <a:srgbClr val="004821"/>
                </a:solidFill>
              </a:rPr>
              <a:t>So they took </a:t>
            </a:r>
            <a:r>
              <a:rPr lang="en-ZA" i="1" dirty="0" err="1">
                <a:solidFill>
                  <a:srgbClr val="004821"/>
                </a:solidFill>
              </a:rPr>
              <a:t>Yosĕph’s</a:t>
            </a:r>
            <a:r>
              <a:rPr lang="en-ZA" i="1" dirty="0">
                <a:solidFill>
                  <a:srgbClr val="004821"/>
                </a:solidFill>
              </a:rPr>
              <a:t> robe, killed a male goat, and dipped the robe in the blood, and sent the long robe and brought it to their father and said, “We have found this. Please look, is it the robe of your son or not?” </a:t>
            </a:r>
            <a:r>
              <a:rPr lang="en-ZA" b="1" i="1" dirty="0" smtClean="0">
                <a:solidFill>
                  <a:srgbClr val="004821"/>
                </a:solidFill>
              </a:rPr>
              <a:t>(</a:t>
            </a:r>
            <a:r>
              <a:rPr lang="en-ZA" b="1" i="1" dirty="0">
                <a:solidFill>
                  <a:srgbClr val="004821"/>
                </a:solidFill>
              </a:rPr>
              <a:t>Genesis 37:31-32)</a:t>
            </a:r>
          </a:p>
          <a:p>
            <a:pPr algn="just">
              <a:lnSpc>
                <a:spcPts val="2400"/>
              </a:lnSpc>
            </a:pPr>
            <a:r>
              <a:rPr lang="en-ZA" dirty="0" smtClean="0"/>
              <a:t>And, they took his priestly garment, his tunic and, having killed a male goat, dipped it in the blood and brought it home to show Jacob. It's interesting that Torah makes sure to tell us that they killed a “</a:t>
            </a:r>
            <a:r>
              <a:rPr lang="en-ZA" i="1" dirty="0" smtClean="0"/>
              <a:t>male goat” </a:t>
            </a:r>
            <a:r>
              <a:rPr lang="en-ZA" dirty="0" smtClean="0"/>
              <a:t>(as in Yom Kippur) and dipped the tunic in the blood of the </a:t>
            </a:r>
            <a:r>
              <a:rPr lang="en-ZA" i="1" dirty="0" smtClean="0"/>
              <a:t>“</a:t>
            </a:r>
            <a:r>
              <a:rPr lang="en-ZA" i="1" dirty="0" err="1" smtClean="0"/>
              <a:t>kapparah</a:t>
            </a:r>
            <a:r>
              <a:rPr lang="en-ZA" dirty="0" smtClean="0"/>
              <a:t>” or offering of atonement and bring it home to Israel. For, as we read in the blessing Israel gave to </a:t>
            </a:r>
            <a:r>
              <a:rPr lang="en-ZA" dirty="0" err="1" smtClean="0"/>
              <a:t>Yehudah</a:t>
            </a:r>
            <a:r>
              <a:rPr lang="en-ZA" dirty="0" smtClean="0"/>
              <a:t> regarding the Lawgiver Genesis 49:8-12; that his garment would be washed in the </a:t>
            </a:r>
            <a:r>
              <a:rPr lang="en-ZA" i="1" dirty="0" smtClean="0"/>
              <a:t>“blood of grapes</a:t>
            </a:r>
            <a:r>
              <a:rPr lang="en-ZA" dirty="0" smtClean="0"/>
              <a:t>”. </a:t>
            </a:r>
            <a:r>
              <a:rPr lang="en-ZA" i="1" dirty="0" smtClean="0"/>
              <a:t>You, </a:t>
            </a:r>
            <a:r>
              <a:rPr lang="en-ZA" i="1" dirty="0" err="1" smtClean="0"/>
              <a:t>Yehudah</a:t>
            </a:r>
            <a:r>
              <a:rPr lang="en-ZA" i="1" dirty="0" smtClean="0"/>
              <a:t>, .. Binding his donkey to the vine, and his </a:t>
            </a:r>
            <a:r>
              <a:rPr lang="en-ZA" i="1" dirty="0" err="1" smtClean="0"/>
              <a:t>donkey‟s</a:t>
            </a:r>
            <a:r>
              <a:rPr lang="en-ZA" i="1" dirty="0" smtClean="0"/>
              <a:t> colt to the choice vine, he washed his garments in wine, and his robes in the blood of grapes… </a:t>
            </a:r>
            <a:r>
              <a:rPr lang="en-ZA" dirty="0" smtClean="0"/>
              <a:t>The Passover Seder’s third cup of wine (blood of the grapes representing the </a:t>
            </a:r>
            <a:r>
              <a:rPr lang="en-ZA" dirty="0" err="1" smtClean="0"/>
              <a:t>kapparah</a:t>
            </a:r>
            <a:r>
              <a:rPr lang="en-ZA" dirty="0" smtClean="0"/>
              <a:t>), the cup of redemption. This is a picture of Messiah’s redemptive work.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MOURNED</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a:solidFill>
                  <a:srgbClr val="004821"/>
                </a:solidFill>
              </a:rPr>
              <a:t>And he recognised it and said, “It is my son’s robe. An evil beast has devoured him. </a:t>
            </a:r>
            <a:r>
              <a:rPr lang="en-ZA" i="1" dirty="0" err="1">
                <a:solidFill>
                  <a:srgbClr val="004821"/>
                </a:solidFill>
              </a:rPr>
              <a:t>Yosĕph</a:t>
            </a:r>
            <a:r>
              <a:rPr lang="en-ZA" i="1" dirty="0">
                <a:solidFill>
                  <a:srgbClr val="004821"/>
                </a:solidFill>
              </a:rPr>
              <a:t> is torn, torn to pieces.” And </a:t>
            </a:r>
            <a:r>
              <a:rPr lang="en-ZA" i="1" dirty="0" err="1">
                <a:solidFill>
                  <a:srgbClr val="004821"/>
                </a:solidFill>
              </a:rPr>
              <a:t>Yaʽaqob</a:t>
            </a:r>
            <a:r>
              <a:rPr lang="en-ZA" i="1" dirty="0">
                <a:solidFill>
                  <a:srgbClr val="004821"/>
                </a:solidFill>
              </a:rPr>
              <a:t>̱ tore his garments, and put sackcloth on his waist, and mourned for his son many days. And all his sons and all his daughters arose to comfort him, but he refused to be comforted, and he said, “Now let me go down into the grave to my son in mourning.” So his father wept for him. </a:t>
            </a:r>
            <a:r>
              <a:rPr lang="en-ZA" b="1" i="1" dirty="0" smtClean="0">
                <a:solidFill>
                  <a:srgbClr val="004821"/>
                </a:solidFill>
              </a:rPr>
              <a:t>(</a:t>
            </a:r>
            <a:r>
              <a:rPr lang="en-ZA" b="1" i="1" dirty="0">
                <a:solidFill>
                  <a:srgbClr val="004821"/>
                </a:solidFill>
              </a:rPr>
              <a:t>Genesis 37:33-35)</a:t>
            </a:r>
          </a:p>
          <a:p>
            <a:pPr>
              <a:lnSpc>
                <a:spcPts val="2200"/>
              </a:lnSpc>
            </a:pPr>
            <a:r>
              <a:rPr lang="en-ZA" dirty="0" smtClean="0"/>
              <a:t>Now, Jacob mourned Joseph many days. He refused to be comforted. The word for comforted here is “</a:t>
            </a:r>
            <a:r>
              <a:rPr lang="en-ZA" i="1" dirty="0" err="1" smtClean="0"/>
              <a:t>nachum</a:t>
            </a:r>
            <a:r>
              <a:rPr lang="en-ZA" i="1" dirty="0" smtClean="0"/>
              <a:t>”, “nun-</a:t>
            </a:r>
            <a:r>
              <a:rPr lang="en-ZA" i="1" dirty="0" err="1" smtClean="0"/>
              <a:t>chet</a:t>
            </a:r>
            <a:r>
              <a:rPr lang="en-ZA" i="1" dirty="0" smtClean="0"/>
              <a:t>-</a:t>
            </a:r>
            <a:r>
              <a:rPr lang="en-ZA" i="1" dirty="0" err="1" smtClean="0"/>
              <a:t>mem</a:t>
            </a:r>
            <a:r>
              <a:rPr lang="en-ZA" dirty="0" smtClean="0"/>
              <a:t>”. “</a:t>
            </a:r>
            <a:r>
              <a:rPr lang="en-ZA" i="1" dirty="0" smtClean="0"/>
              <a:t>nun” is “kingdom</a:t>
            </a:r>
            <a:r>
              <a:rPr lang="en-ZA" dirty="0" smtClean="0"/>
              <a:t>”, </a:t>
            </a:r>
            <a:r>
              <a:rPr lang="en-ZA" i="1" dirty="0" smtClean="0"/>
              <a:t>“</a:t>
            </a:r>
            <a:r>
              <a:rPr lang="en-ZA" i="1" dirty="0" err="1" smtClean="0"/>
              <a:t>chet</a:t>
            </a:r>
            <a:r>
              <a:rPr lang="en-ZA" i="1" dirty="0" smtClean="0"/>
              <a:t>” is “life</a:t>
            </a:r>
            <a:r>
              <a:rPr lang="en-ZA" dirty="0" smtClean="0"/>
              <a:t>” and “</a:t>
            </a:r>
            <a:r>
              <a:rPr lang="en-ZA" i="1" dirty="0" err="1" smtClean="0"/>
              <a:t>mem</a:t>
            </a:r>
            <a:r>
              <a:rPr lang="en-ZA" dirty="0" smtClean="0"/>
              <a:t>”, in addition to “</a:t>
            </a:r>
            <a:r>
              <a:rPr lang="en-ZA" i="1" dirty="0" smtClean="0"/>
              <a:t>water”, is “chaos</a:t>
            </a:r>
            <a:r>
              <a:rPr lang="en-ZA" dirty="0" smtClean="0"/>
              <a:t>”. So, </a:t>
            </a:r>
            <a:r>
              <a:rPr lang="en-ZA" i="1" dirty="0" smtClean="0"/>
              <a:t>“the kingdom’s life was in chaos”</a:t>
            </a:r>
            <a:r>
              <a:rPr lang="en-ZA" dirty="0" smtClean="0"/>
              <a:t>. “</a:t>
            </a:r>
            <a:r>
              <a:rPr lang="en-ZA" i="1" dirty="0" err="1" smtClean="0"/>
              <a:t>Nachum</a:t>
            </a:r>
            <a:r>
              <a:rPr lang="en-ZA" i="1" dirty="0" smtClean="0"/>
              <a:t>”</a:t>
            </a:r>
            <a:r>
              <a:rPr lang="en-ZA" dirty="0" smtClean="0"/>
              <a:t> also means to “</a:t>
            </a:r>
            <a:r>
              <a:rPr lang="en-ZA" i="1" dirty="0" smtClean="0"/>
              <a:t>repent”. </a:t>
            </a:r>
            <a:r>
              <a:rPr lang="en-ZA" dirty="0" smtClean="0"/>
              <a:t>This is very interesting in that according to Genesis 5 &amp; 6 (the telling of Noah and the flood), this word “</a:t>
            </a:r>
            <a:r>
              <a:rPr lang="en-ZA" i="1" dirty="0" err="1" smtClean="0"/>
              <a:t>nachum</a:t>
            </a:r>
            <a:r>
              <a:rPr lang="en-ZA" i="1" dirty="0" smtClean="0"/>
              <a:t>”</a:t>
            </a:r>
            <a:r>
              <a:rPr lang="en-ZA" dirty="0" smtClean="0"/>
              <a:t> is used to describe, first why </a:t>
            </a:r>
            <a:r>
              <a:rPr lang="en-ZA" dirty="0" err="1" smtClean="0"/>
              <a:t>Lemek</a:t>
            </a:r>
            <a:r>
              <a:rPr lang="en-ZA" dirty="0" smtClean="0"/>
              <a:t> named his son Noah; because he brings “</a:t>
            </a:r>
            <a:r>
              <a:rPr lang="en-ZA" i="1" dirty="0" err="1" smtClean="0"/>
              <a:t>nachum</a:t>
            </a:r>
            <a:r>
              <a:rPr lang="en-ZA" i="1" dirty="0" smtClean="0"/>
              <a:t>” or “comfort” </a:t>
            </a:r>
            <a:r>
              <a:rPr lang="en-ZA" dirty="0" smtClean="0"/>
              <a:t>to them concerning the toil of their hands, because of the ground that Elohim had cursed, in Genesis 5:28-29. Then, in Chapter 6:6, </a:t>
            </a:r>
            <a:r>
              <a:rPr lang="he-IL" dirty="0"/>
              <a:t>יהוה</a:t>
            </a:r>
            <a:r>
              <a:rPr lang="en-ZA" dirty="0" smtClean="0"/>
              <a:t> “</a:t>
            </a:r>
            <a:r>
              <a:rPr lang="en-ZA" i="1" dirty="0" smtClean="0"/>
              <a:t>repented” (“</a:t>
            </a:r>
            <a:r>
              <a:rPr lang="en-ZA" i="1" dirty="0" err="1" smtClean="0"/>
              <a:t>nachum</a:t>
            </a:r>
            <a:r>
              <a:rPr lang="en-ZA" i="1" dirty="0" smtClean="0"/>
              <a:t>”)</a:t>
            </a:r>
            <a:r>
              <a:rPr lang="en-ZA" dirty="0" smtClean="0"/>
              <a:t> that He had made man on the earth.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JUDAH LEAVES</a:t>
            </a:r>
            <a:endParaRPr lang="en-ZA" dirty="0"/>
          </a:p>
        </p:txBody>
      </p:sp>
      <p:sp>
        <p:nvSpPr>
          <p:cNvPr id="3" name="Content Placeholder 2"/>
          <p:cNvSpPr>
            <a:spLocks noGrp="1"/>
          </p:cNvSpPr>
          <p:nvPr>
            <p:ph idx="1"/>
          </p:nvPr>
        </p:nvSpPr>
        <p:spPr/>
        <p:txBody>
          <a:bodyPr>
            <a:noAutofit/>
          </a:bodyPr>
          <a:lstStyle/>
          <a:p>
            <a:pPr algn="ctr">
              <a:lnSpc>
                <a:spcPts val="2600"/>
              </a:lnSpc>
            </a:pPr>
            <a:r>
              <a:rPr lang="en-ZA" i="1" dirty="0">
                <a:solidFill>
                  <a:srgbClr val="004821"/>
                </a:solidFill>
              </a:rPr>
              <a:t>And at that time it came to be that </a:t>
            </a:r>
            <a:r>
              <a:rPr lang="en-ZA" i="1" dirty="0" err="1">
                <a:solidFill>
                  <a:srgbClr val="004821"/>
                </a:solidFill>
              </a:rPr>
              <a:t>Yehuḏah</a:t>
            </a:r>
            <a:r>
              <a:rPr lang="en-ZA" i="1" dirty="0">
                <a:solidFill>
                  <a:srgbClr val="004821"/>
                </a:solidFill>
              </a:rPr>
              <a:t> left his brothers.. </a:t>
            </a:r>
            <a:r>
              <a:rPr lang="en-ZA" b="1" i="1" dirty="0" smtClean="0">
                <a:solidFill>
                  <a:srgbClr val="004821"/>
                </a:solidFill>
              </a:rPr>
              <a:t>(Genesis 38:1) </a:t>
            </a:r>
          </a:p>
          <a:p>
            <a:pPr algn="just">
              <a:lnSpc>
                <a:spcPts val="2600"/>
              </a:lnSpc>
            </a:pPr>
            <a:r>
              <a:rPr lang="en-ZA" dirty="0" smtClean="0"/>
              <a:t>Now, the sages teach that when the brothers saw how Joseph’s loss hurt their father that they turned on Judah; because it was his idea to sell Joseph. And, this is why Judah left his brothers and went his own way, at this time. </a:t>
            </a:r>
          </a:p>
          <a:p>
            <a:pPr algn="just">
              <a:lnSpc>
                <a:spcPts val="2600"/>
              </a:lnSpc>
            </a:pPr>
            <a:r>
              <a:rPr lang="en-ZA" b="1" dirty="0" smtClean="0">
                <a:solidFill>
                  <a:srgbClr val="C00000"/>
                </a:solidFill>
              </a:rPr>
              <a:t>Legends of the Jews: </a:t>
            </a:r>
            <a:r>
              <a:rPr lang="en-ZA" dirty="0" smtClean="0">
                <a:solidFill>
                  <a:srgbClr val="C00000"/>
                </a:solidFill>
              </a:rPr>
              <a:t>When the sons of Jacob saw how inconsolable their father was, they went to Judah, and said to him, "This great misfortune is thy fault." Judah replied: "It was I that asked you, What profit is it if we slay our brother and conceal his blood? and now you say the sin lies at my door." The brethren continued to argue: "But it was thou that didst say, Come and let us sell him to the </a:t>
            </a:r>
            <a:r>
              <a:rPr lang="en-ZA" dirty="0" err="1" smtClean="0">
                <a:solidFill>
                  <a:srgbClr val="C00000"/>
                </a:solidFill>
              </a:rPr>
              <a:t>Ishmaelites</a:t>
            </a:r>
            <a:r>
              <a:rPr lang="en-ZA" dirty="0" smtClean="0">
                <a:solidFill>
                  <a:srgbClr val="C00000"/>
                </a:solidFill>
              </a:rPr>
              <a:t>, and we followed thy advice. </a:t>
            </a:r>
            <a:r>
              <a:rPr lang="en-ZA" dirty="0" err="1" smtClean="0">
                <a:solidFill>
                  <a:srgbClr val="C00000"/>
                </a:solidFill>
              </a:rPr>
              <a:t>Hadst</a:t>
            </a:r>
            <a:r>
              <a:rPr lang="en-ZA" dirty="0" smtClean="0">
                <a:solidFill>
                  <a:srgbClr val="C00000"/>
                </a:solidFill>
              </a:rPr>
              <a:t> thou said, Let us restore him to his father, we had heeded these words of </a:t>
            </a:r>
            <a:r>
              <a:rPr lang="en-ZA" dirty="0" err="1" smtClean="0">
                <a:solidFill>
                  <a:srgbClr val="C00000"/>
                </a:solidFill>
              </a:rPr>
              <a:t>thine</a:t>
            </a:r>
            <a:r>
              <a:rPr lang="en-ZA" dirty="0" smtClean="0">
                <a:solidFill>
                  <a:srgbClr val="C00000"/>
                </a:solidFill>
              </a:rPr>
              <a:t> as well."</a:t>
            </a:r>
          </a:p>
          <a:p>
            <a:pPr>
              <a:lnSpc>
                <a:spcPts val="2600"/>
              </a:lnSpc>
            </a:pP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REPENTANCE</a:t>
            </a:r>
            <a:endParaRPr lang="en-ZA" dirty="0"/>
          </a:p>
        </p:txBody>
      </p:sp>
      <p:sp>
        <p:nvSpPr>
          <p:cNvPr id="3" name="Content Placeholder 2"/>
          <p:cNvSpPr>
            <a:spLocks noGrp="1"/>
          </p:cNvSpPr>
          <p:nvPr>
            <p:ph idx="1"/>
          </p:nvPr>
        </p:nvSpPr>
        <p:spPr/>
        <p:txBody>
          <a:bodyPr>
            <a:noAutofit/>
          </a:bodyPr>
          <a:lstStyle/>
          <a:p>
            <a:pPr algn="ctr"/>
            <a:r>
              <a:rPr lang="en-ZA" i="1" dirty="0">
                <a:solidFill>
                  <a:srgbClr val="004821"/>
                </a:solidFill>
              </a:rPr>
              <a:t>And at that time it came to be that </a:t>
            </a:r>
            <a:r>
              <a:rPr lang="en-ZA" i="1" dirty="0" err="1">
                <a:solidFill>
                  <a:srgbClr val="004821"/>
                </a:solidFill>
              </a:rPr>
              <a:t>Yehuḏah</a:t>
            </a:r>
            <a:r>
              <a:rPr lang="en-ZA" i="1" dirty="0">
                <a:solidFill>
                  <a:srgbClr val="004821"/>
                </a:solidFill>
              </a:rPr>
              <a:t> left his brothers, and turned aside to a man, an </a:t>
            </a:r>
            <a:r>
              <a:rPr lang="en-ZA" i="1" dirty="0" err="1">
                <a:solidFill>
                  <a:srgbClr val="004821"/>
                </a:solidFill>
              </a:rPr>
              <a:t>Aḏullamite</a:t>
            </a:r>
            <a:r>
              <a:rPr lang="en-ZA" i="1" dirty="0">
                <a:solidFill>
                  <a:srgbClr val="004821"/>
                </a:solidFill>
              </a:rPr>
              <a:t> whose name was </a:t>
            </a:r>
            <a:r>
              <a:rPr lang="en-ZA" i="1" dirty="0" err="1">
                <a:solidFill>
                  <a:srgbClr val="004821"/>
                </a:solidFill>
              </a:rPr>
              <a:t>Ḥirah</a:t>
            </a:r>
            <a:r>
              <a:rPr lang="en-ZA" i="1" dirty="0">
                <a:solidFill>
                  <a:srgbClr val="004821"/>
                </a:solidFill>
              </a:rPr>
              <a:t>. And </a:t>
            </a:r>
            <a:r>
              <a:rPr lang="en-ZA" i="1" dirty="0" err="1">
                <a:solidFill>
                  <a:srgbClr val="004821"/>
                </a:solidFill>
              </a:rPr>
              <a:t>Yehuḏah</a:t>
            </a:r>
            <a:r>
              <a:rPr lang="en-ZA" i="1" dirty="0">
                <a:solidFill>
                  <a:srgbClr val="004821"/>
                </a:solidFill>
              </a:rPr>
              <a:t> saw there a daughter of a certain </a:t>
            </a:r>
            <a:r>
              <a:rPr lang="en-ZA" i="1" dirty="0" err="1">
                <a:solidFill>
                  <a:srgbClr val="004821"/>
                </a:solidFill>
              </a:rPr>
              <a:t>Kenaʽanite</a:t>
            </a:r>
            <a:r>
              <a:rPr lang="en-ZA" i="1" dirty="0">
                <a:solidFill>
                  <a:srgbClr val="004821"/>
                </a:solidFill>
              </a:rPr>
              <a:t> whose name was </a:t>
            </a:r>
            <a:r>
              <a:rPr lang="en-ZA" i="1" dirty="0" err="1">
                <a:solidFill>
                  <a:srgbClr val="004821"/>
                </a:solidFill>
              </a:rPr>
              <a:t>Shuwa</a:t>
            </a:r>
            <a:r>
              <a:rPr lang="en-ZA" i="1" dirty="0">
                <a:solidFill>
                  <a:srgbClr val="004821"/>
                </a:solidFill>
              </a:rPr>
              <a:t>. And he took her and went in to her. </a:t>
            </a:r>
            <a:r>
              <a:rPr lang="en-ZA" b="1" i="1" dirty="0" smtClean="0">
                <a:solidFill>
                  <a:srgbClr val="004821"/>
                </a:solidFill>
              </a:rPr>
              <a:t>(</a:t>
            </a:r>
            <a:r>
              <a:rPr lang="en-ZA" b="1" i="1" dirty="0">
                <a:solidFill>
                  <a:srgbClr val="004821"/>
                </a:solidFill>
              </a:rPr>
              <a:t>Genesis 38:1-2)</a:t>
            </a:r>
          </a:p>
          <a:p>
            <a:pPr algn="just">
              <a:lnSpc>
                <a:spcPts val="2200"/>
              </a:lnSpc>
            </a:pPr>
            <a:r>
              <a:rPr lang="en-ZA" dirty="0" smtClean="0"/>
              <a:t>Judah goes to a city named </a:t>
            </a:r>
            <a:r>
              <a:rPr lang="en-ZA" dirty="0" err="1" smtClean="0"/>
              <a:t>Adullam</a:t>
            </a:r>
            <a:r>
              <a:rPr lang="en-ZA" dirty="0" smtClean="0"/>
              <a:t>. </a:t>
            </a:r>
            <a:r>
              <a:rPr lang="en-ZA" dirty="0" err="1" smtClean="0"/>
              <a:t>Adullam</a:t>
            </a:r>
            <a:r>
              <a:rPr lang="en-ZA" dirty="0" smtClean="0"/>
              <a:t>, and </a:t>
            </a:r>
            <a:r>
              <a:rPr lang="en-ZA" dirty="0" err="1" smtClean="0"/>
              <a:t>Adullamite</a:t>
            </a:r>
            <a:r>
              <a:rPr lang="en-ZA" dirty="0" smtClean="0"/>
              <a:t>, come from the root word “</a:t>
            </a:r>
            <a:r>
              <a:rPr lang="en-ZA" i="1" dirty="0" err="1" smtClean="0"/>
              <a:t>adull</a:t>
            </a:r>
            <a:r>
              <a:rPr lang="en-ZA" i="1" dirty="0" smtClean="0"/>
              <a:t>”</a:t>
            </a:r>
            <a:r>
              <a:rPr lang="en-ZA" dirty="0" smtClean="0"/>
              <a:t> which means “</a:t>
            </a:r>
            <a:r>
              <a:rPr lang="en-ZA" i="1" dirty="0" smtClean="0"/>
              <a:t>justice”. “</a:t>
            </a:r>
            <a:r>
              <a:rPr lang="en-ZA" i="1" dirty="0" err="1" smtClean="0"/>
              <a:t>Adull</a:t>
            </a:r>
            <a:r>
              <a:rPr lang="en-ZA" i="1" dirty="0" smtClean="0"/>
              <a:t> </a:t>
            </a:r>
            <a:r>
              <a:rPr lang="en-ZA" i="1" dirty="0" err="1" smtClean="0"/>
              <a:t>ami</a:t>
            </a:r>
            <a:r>
              <a:rPr lang="en-ZA" dirty="0" smtClean="0"/>
              <a:t>” or </a:t>
            </a:r>
            <a:r>
              <a:rPr lang="en-ZA" i="1" dirty="0" smtClean="0"/>
              <a:t>“</a:t>
            </a:r>
            <a:r>
              <a:rPr lang="en-ZA" i="1" dirty="0" err="1" smtClean="0"/>
              <a:t>Adullamite</a:t>
            </a:r>
            <a:r>
              <a:rPr lang="en-ZA" dirty="0" smtClean="0"/>
              <a:t>”, as used in our text, means “</a:t>
            </a:r>
            <a:r>
              <a:rPr lang="en-ZA" i="1" dirty="0" err="1" smtClean="0"/>
              <a:t>people‟s</a:t>
            </a:r>
            <a:r>
              <a:rPr lang="en-ZA" i="1" dirty="0" smtClean="0"/>
              <a:t> justice” </a:t>
            </a:r>
            <a:r>
              <a:rPr lang="en-ZA" dirty="0" smtClean="0"/>
              <a:t>and </a:t>
            </a:r>
            <a:r>
              <a:rPr lang="en-ZA" i="1" dirty="0" smtClean="0"/>
              <a:t>“</a:t>
            </a:r>
            <a:r>
              <a:rPr lang="en-ZA" i="1" dirty="0" err="1" smtClean="0"/>
              <a:t>Adullam</a:t>
            </a:r>
            <a:r>
              <a:rPr lang="en-ZA" i="1" dirty="0" smtClean="0"/>
              <a:t>” </a:t>
            </a:r>
            <a:r>
              <a:rPr lang="en-ZA" dirty="0" smtClean="0"/>
              <a:t>(the city) is referred to as “</a:t>
            </a:r>
            <a:r>
              <a:rPr lang="en-ZA" i="1" dirty="0" smtClean="0"/>
              <a:t>hiding place</a:t>
            </a:r>
            <a:r>
              <a:rPr lang="en-ZA" dirty="0" smtClean="0"/>
              <a:t>”, as in a “</a:t>
            </a:r>
            <a:r>
              <a:rPr lang="en-ZA" i="1" dirty="0" smtClean="0"/>
              <a:t>city of refuge” </a:t>
            </a:r>
            <a:r>
              <a:rPr lang="en-ZA" dirty="0" smtClean="0"/>
              <a:t>according to </a:t>
            </a:r>
            <a:r>
              <a:rPr lang="en-ZA" dirty="0" err="1" smtClean="0"/>
              <a:t>Gesenius</a:t>
            </a:r>
            <a:r>
              <a:rPr lang="en-ZA" dirty="0" smtClean="0"/>
              <a:t> Hebrew-</a:t>
            </a:r>
            <a:r>
              <a:rPr lang="en-ZA" dirty="0" err="1" smtClean="0"/>
              <a:t>Chaldee</a:t>
            </a:r>
            <a:r>
              <a:rPr lang="en-ZA" dirty="0" smtClean="0"/>
              <a:t> Lexicon; which is part of Elohim’s justice. Judah goes to a </a:t>
            </a:r>
            <a:r>
              <a:rPr lang="en-ZA" i="1" dirty="0" smtClean="0"/>
              <a:t>“city of refuge</a:t>
            </a:r>
            <a:r>
              <a:rPr lang="en-ZA" dirty="0" smtClean="0"/>
              <a:t>” and “</a:t>
            </a:r>
            <a:r>
              <a:rPr lang="en-ZA" i="1" dirty="0" smtClean="0"/>
              <a:t>turns aside” or “finds”</a:t>
            </a:r>
            <a:r>
              <a:rPr lang="en-ZA" dirty="0" smtClean="0"/>
              <a:t> </a:t>
            </a:r>
            <a:r>
              <a:rPr lang="en-ZA" dirty="0" err="1" smtClean="0"/>
              <a:t>Hirah</a:t>
            </a:r>
            <a:r>
              <a:rPr lang="en-ZA" dirty="0" smtClean="0"/>
              <a:t> </a:t>
            </a:r>
            <a:r>
              <a:rPr lang="en-ZA" i="1" dirty="0" smtClean="0"/>
              <a:t>(“nobleman”). </a:t>
            </a:r>
            <a:r>
              <a:rPr lang="en-ZA" dirty="0" smtClean="0"/>
              <a:t>Then, he meets the daughter of a Canaanite named </a:t>
            </a:r>
            <a:r>
              <a:rPr lang="en-ZA" dirty="0" err="1" smtClean="0"/>
              <a:t>Shuwa</a:t>
            </a:r>
            <a:r>
              <a:rPr lang="en-ZA" dirty="0" smtClean="0"/>
              <a:t> and he marries her. </a:t>
            </a:r>
            <a:r>
              <a:rPr lang="en-ZA" dirty="0" err="1" smtClean="0"/>
              <a:t>Shuwa</a:t>
            </a:r>
            <a:r>
              <a:rPr lang="en-ZA" dirty="0" smtClean="0"/>
              <a:t> or </a:t>
            </a:r>
            <a:r>
              <a:rPr lang="en-ZA" dirty="0" err="1" smtClean="0"/>
              <a:t>Shuva</a:t>
            </a:r>
            <a:r>
              <a:rPr lang="en-ZA" dirty="0" smtClean="0"/>
              <a:t> is Strong’s #7770. While Strong’s translates this as meaning “</a:t>
            </a:r>
            <a:r>
              <a:rPr lang="en-ZA" i="1" dirty="0" smtClean="0"/>
              <a:t>wealth”</a:t>
            </a:r>
            <a:r>
              <a:rPr lang="en-ZA" dirty="0" smtClean="0"/>
              <a:t> or </a:t>
            </a:r>
            <a:r>
              <a:rPr lang="en-ZA" i="1" dirty="0" smtClean="0"/>
              <a:t>“riches</a:t>
            </a:r>
            <a:r>
              <a:rPr lang="en-ZA" dirty="0" smtClean="0"/>
              <a:t>”, it also means “</a:t>
            </a:r>
            <a:r>
              <a:rPr lang="en-ZA" i="1" dirty="0" smtClean="0"/>
              <a:t>to cry for help” or “an outcry</a:t>
            </a:r>
            <a:r>
              <a:rPr lang="en-ZA" dirty="0" smtClean="0"/>
              <a:t>” and is the root for </a:t>
            </a:r>
            <a:r>
              <a:rPr lang="en-ZA" i="1" dirty="0" smtClean="0"/>
              <a:t>“</a:t>
            </a:r>
            <a:r>
              <a:rPr lang="en-ZA" i="1" dirty="0" err="1" smtClean="0"/>
              <a:t>teshuva</a:t>
            </a:r>
            <a:r>
              <a:rPr lang="en-ZA" i="1" dirty="0" smtClean="0"/>
              <a:t>” or “turning and repenting</a:t>
            </a:r>
            <a:r>
              <a:rPr lang="en-ZA" dirty="0" smtClean="0"/>
              <a:t>”, because it involves the crying out of a contrite heart. So, Judah in fact marries into </a:t>
            </a:r>
            <a:r>
              <a:rPr lang="en-ZA" i="1" dirty="0" smtClean="0"/>
              <a:t>“repentance”.</a:t>
            </a:r>
          </a:p>
          <a:p>
            <a:endParaRPr lang="en-ZA" dirty="0"/>
          </a:p>
        </p:txBody>
      </p:sp>
      <p:sp>
        <p:nvSpPr>
          <p:cNvPr id="4" name="Slide Number Placeholder 3"/>
          <p:cNvSpPr>
            <a:spLocks noGrp="1"/>
          </p:cNvSpPr>
          <p:nvPr>
            <p:ph type="sldNum" sz="quarter" idx="12"/>
          </p:nvPr>
        </p:nvSpPr>
        <p:spPr>
          <a:xfrm>
            <a:off x="6516216" y="6237312"/>
            <a:ext cx="2133600" cy="365125"/>
          </a:xfrm>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TAMAR</a:t>
            </a:r>
            <a:endParaRPr lang="en-ZA" dirty="0"/>
          </a:p>
        </p:txBody>
      </p:sp>
      <p:sp>
        <p:nvSpPr>
          <p:cNvPr id="3" name="Content Placeholder 2"/>
          <p:cNvSpPr>
            <a:spLocks noGrp="1"/>
          </p:cNvSpPr>
          <p:nvPr>
            <p:ph idx="1"/>
          </p:nvPr>
        </p:nvSpPr>
        <p:spPr/>
        <p:txBody>
          <a:bodyPr>
            <a:normAutofit/>
          </a:bodyPr>
          <a:lstStyle/>
          <a:p>
            <a:pPr algn="ctr"/>
            <a:r>
              <a:rPr lang="en-ZA" i="1" dirty="0">
                <a:solidFill>
                  <a:srgbClr val="004821"/>
                </a:solidFill>
              </a:rPr>
              <a:t>So she conceived and bore a son, </a:t>
            </a:r>
            <a:r>
              <a:rPr lang="en-ZA" i="1" dirty="0" smtClean="0">
                <a:solidFill>
                  <a:srgbClr val="004821"/>
                </a:solidFill>
              </a:rPr>
              <a:t>.. </a:t>
            </a:r>
            <a:r>
              <a:rPr lang="en-ZA" i="1" dirty="0" err="1" smtClean="0">
                <a:solidFill>
                  <a:srgbClr val="004821"/>
                </a:solidFill>
              </a:rPr>
              <a:t>Ěr</a:t>
            </a:r>
            <a:r>
              <a:rPr lang="en-ZA" i="1" dirty="0">
                <a:solidFill>
                  <a:srgbClr val="004821"/>
                </a:solidFill>
              </a:rPr>
              <a:t>. And she conceived again and bore a son, </a:t>
            </a:r>
            <a:r>
              <a:rPr lang="en-ZA" i="1" dirty="0" smtClean="0">
                <a:solidFill>
                  <a:srgbClr val="004821"/>
                </a:solidFill>
              </a:rPr>
              <a:t>.. </a:t>
            </a:r>
            <a:r>
              <a:rPr lang="en-ZA" i="1" dirty="0" err="1" smtClean="0">
                <a:solidFill>
                  <a:srgbClr val="004821"/>
                </a:solidFill>
              </a:rPr>
              <a:t>Onan</a:t>
            </a:r>
            <a:r>
              <a:rPr lang="en-ZA" i="1" dirty="0">
                <a:solidFill>
                  <a:srgbClr val="004821"/>
                </a:solidFill>
              </a:rPr>
              <a:t>. And she conceived yet again and bore a son, </a:t>
            </a:r>
            <a:r>
              <a:rPr lang="en-ZA" i="1" dirty="0" smtClean="0">
                <a:solidFill>
                  <a:srgbClr val="004821"/>
                </a:solidFill>
              </a:rPr>
              <a:t>… </a:t>
            </a:r>
            <a:r>
              <a:rPr lang="en-ZA" i="1" dirty="0" err="1" smtClean="0">
                <a:solidFill>
                  <a:srgbClr val="004821"/>
                </a:solidFill>
              </a:rPr>
              <a:t>Shĕlah</a:t>
            </a:r>
            <a:r>
              <a:rPr lang="en-ZA" i="1" dirty="0">
                <a:solidFill>
                  <a:srgbClr val="004821"/>
                </a:solidFill>
              </a:rPr>
              <a:t>. And he was at </a:t>
            </a:r>
            <a:r>
              <a:rPr lang="en-ZA" i="1" dirty="0" err="1">
                <a:solidFill>
                  <a:srgbClr val="004821"/>
                </a:solidFill>
              </a:rPr>
              <a:t>Kezib</a:t>
            </a:r>
            <a:r>
              <a:rPr lang="en-ZA" i="1" dirty="0">
                <a:solidFill>
                  <a:srgbClr val="004821"/>
                </a:solidFill>
              </a:rPr>
              <a:t>̱ when she bore him. And </a:t>
            </a:r>
            <a:r>
              <a:rPr lang="en-ZA" i="1" dirty="0" err="1">
                <a:solidFill>
                  <a:srgbClr val="004821"/>
                </a:solidFill>
              </a:rPr>
              <a:t>Yehuḏah</a:t>
            </a:r>
            <a:r>
              <a:rPr lang="en-ZA" i="1" dirty="0">
                <a:solidFill>
                  <a:srgbClr val="004821"/>
                </a:solidFill>
              </a:rPr>
              <a:t> took a wife for </a:t>
            </a:r>
            <a:r>
              <a:rPr lang="en-ZA" i="1" dirty="0" err="1">
                <a:solidFill>
                  <a:srgbClr val="004821"/>
                </a:solidFill>
              </a:rPr>
              <a:t>Ěr</a:t>
            </a:r>
            <a:r>
              <a:rPr lang="en-ZA" i="1" dirty="0">
                <a:solidFill>
                  <a:srgbClr val="004821"/>
                </a:solidFill>
              </a:rPr>
              <a:t> his first-born, and her name was Tamar. But </a:t>
            </a:r>
            <a:r>
              <a:rPr lang="en-ZA" i="1" dirty="0" err="1">
                <a:solidFill>
                  <a:srgbClr val="004821"/>
                </a:solidFill>
              </a:rPr>
              <a:t>Ěr</a:t>
            </a:r>
            <a:r>
              <a:rPr lang="en-ZA" i="1" dirty="0">
                <a:solidFill>
                  <a:srgbClr val="004821"/>
                </a:solidFill>
              </a:rPr>
              <a:t>, </a:t>
            </a:r>
            <a:r>
              <a:rPr lang="en-ZA" i="1" dirty="0" err="1">
                <a:solidFill>
                  <a:srgbClr val="004821"/>
                </a:solidFill>
              </a:rPr>
              <a:t>Yehuḏah’s</a:t>
            </a:r>
            <a:r>
              <a:rPr lang="en-ZA" i="1" dirty="0">
                <a:solidFill>
                  <a:srgbClr val="004821"/>
                </a:solidFill>
              </a:rPr>
              <a:t> first-born, was evil in the eyes of </a:t>
            </a:r>
            <a:r>
              <a:rPr lang="he-IL" i="1" dirty="0">
                <a:solidFill>
                  <a:srgbClr val="004821"/>
                </a:solidFill>
              </a:rPr>
              <a:t>יהוה</a:t>
            </a:r>
            <a:r>
              <a:rPr lang="en-US" i="1" dirty="0">
                <a:solidFill>
                  <a:srgbClr val="004821"/>
                </a:solidFill>
              </a:rPr>
              <a:t>, and </a:t>
            </a:r>
            <a:r>
              <a:rPr lang="he-IL" i="1" dirty="0">
                <a:solidFill>
                  <a:srgbClr val="004821"/>
                </a:solidFill>
              </a:rPr>
              <a:t>יהוה</a:t>
            </a:r>
            <a:r>
              <a:rPr lang="en-ZA" i="1" dirty="0">
                <a:solidFill>
                  <a:srgbClr val="004821"/>
                </a:solidFill>
              </a:rPr>
              <a:t> took his life. And </a:t>
            </a:r>
            <a:r>
              <a:rPr lang="en-ZA" i="1" dirty="0" err="1">
                <a:solidFill>
                  <a:srgbClr val="004821"/>
                </a:solidFill>
              </a:rPr>
              <a:t>Yehuḏah</a:t>
            </a:r>
            <a:r>
              <a:rPr lang="en-ZA" i="1" dirty="0">
                <a:solidFill>
                  <a:srgbClr val="004821"/>
                </a:solidFill>
              </a:rPr>
              <a:t> said to </a:t>
            </a:r>
            <a:r>
              <a:rPr lang="en-ZA" i="1" dirty="0" err="1">
                <a:solidFill>
                  <a:srgbClr val="004821"/>
                </a:solidFill>
              </a:rPr>
              <a:t>Onan</a:t>
            </a:r>
            <a:r>
              <a:rPr lang="en-ZA" i="1" dirty="0">
                <a:solidFill>
                  <a:srgbClr val="004821"/>
                </a:solidFill>
              </a:rPr>
              <a:t>, “Go in to your brother’s wife and marry her, and raise up an heir to your brother.” And </a:t>
            </a:r>
            <a:r>
              <a:rPr lang="en-ZA" i="1" dirty="0" err="1">
                <a:solidFill>
                  <a:srgbClr val="004821"/>
                </a:solidFill>
              </a:rPr>
              <a:t>Onan</a:t>
            </a:r>
            <a:r>
              <a:rPr lang="en-ZA" i="1" dirty="0">
                <a:solidFill>
                  <a:srgbClr val="004821"/>
                </a:solidFill>
              </a:rPr>
              <a:t> knew that the offspring would not be his. And it came to be, when he went in to his brother’s wife, that he spilled on the ground, lest he should give an offspring to his brother. But what he did displeased </a:t>
            </a:r>
            <a:r>
              <a:rPr lang="he-IL" i="1" dirty="0">
                <a:solidFill>
                  <a:srgbClr val="004821"/>
                </a:solidFill>
              </a:rPr>
              <a:t>יהוה</a:t>
            </a:r>
            <a:r>
              <a:rPr lang="en-ZA" i="1" dirty="0">
                <a:solidFill>
                  <a:srgbClr val="004821"/>
                </a:solidFill>
              </a:rPr>
              <a:t>, so He took his life too. Then </a:t>
            </a:r>
            <a:r>
              <a:rPr lang="en-ZA" i="1" dirty="0" err="1">
                <a:solidFill>
                  <a:srgbClr val="004821"/>
                </a:solidFill>
              </a:rPr>
              <a:t>Yehuḏah</a:t>
            </a:r>
            <a:r>
              <a:rPr lang="en-ZA" i="1" dirty="0">
                <a:solidFill>
                  <a:srgbClr val="004821"/>
                </a:solidFill>
              </a:rPr>
              <a:t> said to Tamar his daughter-in-law, “Remain a widow in your father’s house until my son </a:t>
            </a:r>
            <a:r>
              <a:rPr lang="en-ZA" i="1" dirty="0" err="1">
                <a:solidFill>
                  <a:srgbClr val="004821"/>
                </a:solidFill>
              </a:rPr>
              <a:t>Shĕlah</a:t>
            </a:r>
            <a:r>
              <a:rPr lang="en-ZA" i="1" dirty="0">
                <a:solidFill>
                  <a:srgbClr val="004821"/>
                </a:solidFill>
              </a:rPr>
              <a:t> is grown.” For he said, “Lest he also die as his brothers did.” And Tamar went and dwelt in her father’s house. </a:t>
            </a:r>
            <a:r>
              <a:rPr lang="en-US" b="1" i="1" dirty="0" smtClean="0">
                <a:solidFill>
                  <a:srgbClr val="004821"/>
                </a:solidFill>
              </a:rPr>
              <a:t>(</a:t>
            </a:r>
            <a:r>
              <a:rPr lang="en-US" b="1" i="1" dirty="0">
                <a:solidFill>
                  <a:srgbClr val="004821"/>
                </a:solidFill>
              </a:rPr>
              <a:t>Genesis 38:3-11)</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TAMAR con’t</a:t>
            </a:r>
            <a:endParaRPr lang="en-ZA" dirty="0"/>
          </a:p>
        </p:txBody>
      </p:sp>
      <p:sp>
        <p:nvSpPr>
          <p:cNvPr id="3" name="Content Placeholder 2"/>
          <p:cNvSpPr>
            <a:spLocks noGrp="1"/>
          </p:cNvSpPr>
          <p:nvPr>
            <p:ph idx="1"/>
          </p:nvPr>
        </p:nvSpPr>
        <p:spPr/>
        <p:txBody>
          <a:bodyPr>
            <a:normAutofit lnSpcReduction="10000"/>
          </a:bodyPr>
          <a:lstStyle/>
          <a:p>
            <a:pPr marL="342900" indent="-342900">
              <a:buFont typeface="Arial" panose="020B0604020202020204" pitchFamily="34" charset="0"/>
              <a:buChar char="•"/>
            </a:pPr>
            <a:r>
              <a:rPr lang="en-ZA" dirty="0" err="1" smtClean="0"/>
              <a:t>Er</a:t>
            </a:r>
            <a:r>
              <a:rPr lang="en-ZA" dirty="0" smtClean="0"/>
              <a:t>, means </a:t>
            </a:r>
            <a:r>
              <a:rPr lang="en-ZA" i="1" dirty="0" smtClean="0"/>
              <a:t>“watcher” or “enemy</a:t>
            </a:r>
          </a:p>
          <a:p>
            <a:pPr marL="342900" indent="-342900">
              <a:buFont typeface="Arial" panose="020B0604020202020204" pitchFamily="34" charset="0"/>
              <a:buChar char="•"/>
            </a:pPr>
            <a:r>
              <a:rPr lang="en-ZA" dirty="0" err="1" smtClean="0"/>
              <a:t>Onan</a:t>
            </a:r>
            <a:r>
              <a:rPr lang="en-ZA" dirty="0" smtClean="0"/>
              <a:t>, meaning </a:t>
            </a:r>
            <a:r>
              <a:rPr lang="en-ZA" i="1" dirty="0" smtClean="0"/>
              <a:t>“strong”. </a:t>
            </a:r>
          </a:p>
          <a:p>
            <a:pPr marL="342900" indent="-342900">
              <a:buFont typeface="Arial" panose="020B0604020202020204" pitchFamily="34" charset="0"/>
              <a:buChar char="•"/>
            </a:pPr>
            <a:r>
              <a:rPr lang="en-ZA" dirty="0" err="1" smtClean="0"/>
              <a:t>Shelah</a:t>
            </a:r>
            <a:r>
              <a:rPr lang="en-ZA" dirty="0" smtClean="0"/>
              <a:t>, which means </a:t>
            </a:r>
            <a:r>
              <a:rPr lang="en-ZA" i="1" dirty="0" smtClean="0"/>
              <a:t>“to be safe”. </a:t>
            </a:r>
            <a:r>
              <a:rPr lang="en-ZA" dirty="0" err="1" smtClean="0"/>
              <a:t>Shelah</a:t>
            </a:r>
            <a:r>
              <a:rPr lang="en-ZA" dirty="0" smtClean="0"/>
              <a:t>, is born in </a:t>
            </a:r>
            <a:r>
              <a:rPr lang="en-ZA" dirty="0" err="1" smtClean="0"/>
              <a:t>Kezib</a:t>
            </a:r>
            <a:r>
              <a:rPr lang="en-ZA" dirty="0" smtClean="0"/>
              <a:t> which means </a:t>
            </a:r>
            <a:r>
              <a:rPr lang="en-ZA" i="1" dirty="0" smtClean="0"/>
              <a:t>“false”. </a:t>
            </a:r>
            <a:r>
              <a:rPr lang="en-ZA" dirty="0" smtClean="0"/>
              <a:t>It would indeed be a </a:t>
            </a:r>
            <a:r>
              <a:rPr lang="en-ZA" i="1" dirty="0" smtClean="0"/>
              <a:t>“false safety”. </a:t>
            </a:r>
          </a:p>
          <a:p>
            <a:r>
              <a:rPr lang="en-ZA" dirty="0" smtClean="0"/>
              <a:t>Judah takes a wife for his eldest son, </a:t>
            </a:r>
            <a:r>
              <a:rPr lang="en-ZA" dirty="0" err="1" smtClean="0"/>
              <a:t>Er</a:t>
            </a:r>
            <a:r>
              <a:rPr lang="en-ZA" dirty="0" smtClean="0"/>
              <a:t>, whose name was Tamar, which means </a:t>
            </a:r>
            <a:r>
              <a:rPr lang="en-ZA" i="1" dirty="0" smtClean="0"/>
              <a:t>“upright”, </a:t>
            </a:r>
            <a:r>
              <a:rPr lang="en-ZA" dirty="0" smtClean="0"/>
              <a:t>as in a palm tree. The righteous people of </a:t>
            </a:r>
            <a:r>
              <a:rPr lang="he-IL" dirty="0" smtClean="0"/>
              <a:t>יהוה</a:t>
            </a:r>
            <a:r>
              <a:rPr lang="en-ZA" dirty="0" smtClean="0"/>
              <a:t> are compared to trees, tall and upright trees, as in </a:t>
            </a:r>
            <a:r>
              <a:rPr lang="en-ZA" dirty="0" err="1" smtClean="0"/>
              <a:t>Terebinth</a:t>
            </a:r>
            <a:r>
              <a:rPr lang="en-ZA" dirty="0" smtClean="0"/>
              <a:t>, palms and oaks. This one is indeed fitting as Tamar was the granddaughter of Shem, the son of Noah, the </a:t>
            </a:r>
            <a:r>
              <a:rPr lang="en-ZA" dirty="0" err="1" smtClean="0"/>
              <a:t>Melek</a:t>
            </a:r>
            <a:r>
              <a:rPr lang="en-ZA" dirty="0" smtClean="0"/>
              <a:t> </a:t>
            </a:r>
            <a:r>
              <a:rPr lang="en-ZA" dirty="0" err="1" smtClean="0"/>
              <a:t>Tzadik</a:t>
            </a:r>
            <a:r>
              <a:rPr lang="en-ZA" dirty="0" smtClean="0"/>
              <a:t> of Abraham, Isaac and Jacob. It was her brother </a:t>
            </a:r>
            <a:r>
              <a:rPr lang="en-ZA" dirty="0" err="1" smtClean="0"/>
              <a:t>Eber</a:t>
            </a:r>
            <a:r>
              <a:rPr lang="en-ZA" dirty="0" smtClean="0"/>
              <a:t> that instructed Joseph. The office of </a:t>
            </a:r>
            <a:r>
              <a:rPr lang="en-ZA" dirty="0" err="1" smtClean="0"/>
              <a:t>Melek</a:t>
            </a:r>
            <a:r>
              <a:rPr lang="en-ZA" dirty="0" smtClean="0"/>
              <a:t> </a:t>
            </a:r>
            <a:r>
              <a:rPr lang="en-ZA" dirty="0" err="1" smtClean="0"/>
              <a:t>Tzadik</a:t>
            </a:r>
            <a:r>
              <a:rPr lang="en-ZA" dirty="0" smtClean="0"/>
              <a:t> (Righteous King) passed from Shem to </a:t>
            </a:r>
            <a:r>
              <a:rPr lang="en-ZA" dirty="0" err="1" smtClean="0"/>
              <a:t>Eber</a:t>
            </a:r>
            <a:r>
              <a:rPr lang="en-ZA" dirty="0" smtClean="0"/>
              <a:t>, skipping </a:t>
            </a:r>
            <a:r>
              <a:rPr lang="en-ZA" dirty="0" err="1" smtClean="0"/>
              <a:t>Eber’s</a:t>
            </a:r>
            <a:r>
              <a:rPr lang="en-ZA" dirty="0" smtClean="0"/>
              <a:t> father; because he was either not a </a:t>
            </a:r>
            <a:r>
              <a:rPr lang="en-ZA" dirty="0" err="1" smtClean="0"/>
              <a:t>Tzadik</a:t>
            </a:r>
            <a:r>
              <a:rPr lang="en-ZA" dirty="0" smtClean="0"/>
              <a:t> or simply chose a different path. </a:t>
            </a:r>
          </a:p>
          <a:p>
            <a:r>
              <a:rPr lang="en-ZA" dirty="0" smtClean="0"/>
              <a:t>The Book of </a:t>
            </a:r>
            <a:r>
              <a:rPr lang="en-ZA" dirty="0" err="1" smtClean="0"/>
              <a:t>Jasher</a:t>
            </a:r>
            <a:r>
              <a:rPr lang="en-ZA" dirty="0" smtClean="0"/>
              <a:t> and the other oral histories teach that </a:t>
            </a:r>
            <a:r>
              <a:rPr lang="en-ZA" dirty="0" err="1" smtClean="0"/>
              <a:t>Er</a:t>
            </a:r>
            <a:r>
              <a:rPr lang="en-ZA" dirty="0" smtClean="0"/>
              <a:t> found Tamar so beautiful that he did not want her to have children and lose her youthful beauty.</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PROSTITUTE</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 the daughter of </a:t>
            </a:r>
            <a:r>
              <a:rPr lang="en-ZA" i="1" dirty="0" err="1" smtClean="0">
                <a:solidFill>
                  <a:srgbClr val="004821"/>
                </a:solidFill>
              </a:rPr>
              <a:t>Shuwa</a:t>
            </a:r>
            <a:r>
              <a:rPr lang="en-ZA" i="1" dirty="0" smtClean="0">
                <a:solidFill>
                  <a:srgbClr val="004821"/>
                </a:solidFill>
              </a:rPr>
              <a:t>, </a:t>
            </a:r>
            <a:r>
              <a:rPr lang="en-ZA" i="1" dirty="0" err="1" smtClean="0">
                <a:solidFill>
                  <a:srgbClr val="004821"/>
                </a:solidFill>
              </a:rPr>
              <a:t>Yehuḏah’s</a:t>
            </a:r>
            <a:r>
              <a:rPr lang="en-ZA" i="1" dirty="0" smtClean="0">
                <a:solidFill>
                  <a:srgbClr val="004821"/>
                </a:solidFill>
              </a:rPr>
              <a:t> wife, died. And </a:t>
            </a:r>
            <a:r>
              <a:rPr lang="en-ZA" i="1" dirty="0" err="1" smtClean="0">
                <a:solidFill>
                  <a:srgbClr val="004821"/>
                </a:solidFill>
              </a:rPr>
              <a:t>Yehuḏah</a:t>
            </a:r>
            <a:r>
              <a:rPr lang="en-ZA" i="1" dirty="0" smtClean="0">
                <a:solidFill>
                  <a:srgbClr val="004821"/>
                </a:solidFill>
              </a:rPr>
              <a:t> was comforted, and went up to his sheep-shearers at </a:t>
            </a:r>
            <a:r>
              <a:rPr lang="en-ZA" i="1" dirty="0" err="1" smtClean="0">
                <a:solidFill>
                  <a:srgbClr val="004821"/>
                </a:solidFill>
              </a:rPr>
              <a:t>Timnah</a:t>
            </a:r>
            <a:r>
              <a:rPr lang="en-ZA" i="1" dirty="0" smtClean="0">
                <a:solidFill>
                  <a:srgbClr val="004821"/>
                </a:solidFill>
              </a:rPr>
              <a:t>, …. it was reported to Tamar, saying, .. she took off her widow’s garments, and covered herself with a veil and wrapped herself, and sat at the entrance to </a:t>
            </a:r>
            <a:r>
              <a:rPr lang="en-ZA" i="1" dirty="0" err="1" smtClean="0">
                <a:solidFill>
                  <a:srgbClr val="004821"/>
                </a:solidFill>
              </a:rPr>
              <a:t>Ěnayim</a:t>
            </a:r>
            <a:r>
              <a:rPr lang="en-ZA" i="1" dirty="0" smtClean="0">
                <a:solidFill>
                  <a:srgbClr val="004821"/>
                </a:solidFill>
              </a:rPr>
              <a:t> which was on the way to </a:t>
            </a:r>
            <a:r>
              <a:rPr lang="en-ZA" i="1" dirty="0" err="1" smtClean="0">
                <a:solidFill>
                  <a:srgbClr val="004821"/>
                </a:solidFill>
              </a:rPr>
              <a:t>Timnah</a:t>
            </a:r>
            <a:r>
              <a:rPr lang="en-ZA" i="1" dirty="0" smtClean="0">
                <a:solidFill>
                  <a:srgbClr val="004821"/>
                </a:solidFill>
              </a:rPr>
              <a:t>. ….. </a:t>
            </a:r>
            <a:r>
              <a:rPr lang="en-ZA" i="1" dirty="0" err="1" smtClean="0">
                <a:solidFill>
                  <a:srgbClr val="004821"/>
                </a:solidFill>
              </a:rPr>
              <a:t>Yehuḏah</a:t>
            </a:r>
            <a:r>
              <a:rPr lang="en-ZA" i="1" dirty="0" smtClean="0">
                <a:solidFill>
                  <a:srgbClr val="004821"/>
                </a:solidFill>
              </a:rPr>
              <a:t> saw her, and reckoned her for a whore, for she had covered her face. And he turned aside to her by the way, and said, “Please let me come in to you,” …. And she said, “What do you give me to come in to me?” And he said, “Let me send you a young goat from the flock.” And she said, “Do you give me a pledge until you send it?” So he said, “What pledge should I give you?” And she said, “Your seal and your cord and your staff that is in your hand.” … And it came to be, about three months after, that </a:t>
            </a:r>
            <a:r>
              <a:rPr lang="en-ZA" i="1" dirty="0" err="1" smtClean="0">
                <a:solidFill>
                  <a:srgbClr val="004821"/>
                </a:solidFill>
              </a:rPr>
              <a:t>Yehuḏah</a:t>
            </a:r>
            <a:r>
              <a:rPr lang="en-ZA" i="1" dirty="0" smtClean="0">
                <a:solidFill>
                  <a:srgbClr val="004821"/>
                </a:solidFill>
              </a:rPr>
              <a:t> was informed, saying, “Tamar your daughter-in-law has whored, and see, she has conceived by whoring.” And </a:t>
            </a:r>
            <a:r>
              <a:rPr lang="en-ZA" i="1" dirty="0" err="1" smtClean="0">
                <a:solidFill>
                  <a:srgbClr val="004821"/>
                </a:solidFill>
              </a:rPr>
              <a:t>Yehuḏah</a:t>
            </a:r>
            <a:r>
              <a:rPr lang="en-ZA" i="1" dirty="0" smtClean="0">
                <a:solidFill>
                  <a:srgbClr val="004821"/>
                </a:solidFill>
              </a:rPr>
              <a:t> said, “Bring her out and let her be burned!” … And she said, “Please examine whose these are: the seal and the cord and the staff.” And </a:t>
            </a:r>
            <a:r>
              <a:rPr lang="en-ZA" i="1" dirty="0" err="1" smtClean="0">
                <a:solidFill>
                  <a:srgbClr val="004821"/>
                </a:solidFill>
              </a:rPr>
              <a:t>Yehuḏah</a:t>
            </a:r>
            <a:r>
              <a:rPr lang="en-ZA" i="1" dirty="0" smtClean="0">
                <a:solidFill>
                  <a:srgbClr val="004821"/>
                </a:solidFill>
              </a:rPr>
              <a:t> examined and said, “She has been more righteous than I, because I did not give her to </a:t>
            </a:r>
            <a:r>
              <a:rPr lang="en-ZA" i="1" dirty="0" err="1" smtClean="0">
                <a:solidFill>
                  <a:srgbClr val="004821"/>
                </a:solidFill>
              </a:rPr>
              <a:t>Shĕlah</a:t>
            </a:r>
            <a:r>
              <a:rPr lang="en-ZA" i="1" dirty="0" smtClean="0">
                <a:solidFill>
                  <a:srgbClr val="004821"/>
                </a:solidFill>
              </a:rPr>
              <a:t> my son.” And he never knew her again. </a:t>
            </a:r>
            <a:r>
              <a:rPr lang="en-ZA" b="1" i="1" dirty="0" smtClean="0">
                <a:solidFill>
                  <a:srgbClr val="004821"/>
                </a:solidFill>
              </a:rPr>
              <a:t>(Genesis 38:12-26)</a:t>
            </a:r>
          </a:p>
        </p:txBody>
      </p:sp>
      <p:sp>
        <p:nvSpPr>
          <p:cNvPr id="4" name="Slide Number Placeholder 3"/>
          <p:cNvSpPr>
            <a:spLocks noGrp="1"/>
          </p:cNvSpPr>
          <p:nvPr>
            <p:ph type="sldNum" sz="quarter" idx="12"/>
          </p:nvPr>
        </p:nvSpPr>
        <p:spPr/>
        <p:txBody>
          <a:bodyPr/>
          <a:lstStyle/>
          <a:p>
            <a:fld id="{715B7D16-8FAD-4D2D-B977-107333E7495D}" type="slidenum">
              <a:rPr lang="en-ZA" smtClean="0"/>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INHERITANCE</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dirty="0" smtClean="0"/>
              <a:t>While this “</a:t>
            </a:r>
            <a:r>
              <a:rPr lang="en-ZA" i="1" dirty="0" smtClean="0"/>
              <a:t>right-ruling” or “commandment” </a:t>
            </a:r>
            <a:r>
              <a:rPr lang="en-ZA" dirty="0" smtClean="0"/>
              <a:t>would not be codified until </a:t>
            </a:r>
            <a:r>
              <a:rPr lang="en-ZA" dirty="0" err="1" smtClean="0"/>
              <a:t>B‟nei</a:t>
            </a:r>
            <a:r>
              <a:rPr lang="en-ZA" dirty="0" smtClean="0"/>
              <a:t> Israel were in the wilderness, this “</a:t>
            </a:r>
            <a:r>
              <a:rPr lang="en-ZA" i="1" dirty="0" smtClean="0"/>
              <a:t>levirate marriage</a:t>
            </a:r>
            <a:r>
              <a:rPr lang="en-ZA" dirty="0" smtClean="0"/>
              <a:t>” (a childless widow of a first-born marries his brother to produce an heir) mitzvah was already known to Jacob’s children and Tamar. While Tamar’s genealogy is not discussed in Torah, the Book of Jubilee’s, Chapter 41 and Josephus works state that she was an Aramean (descendent of Shem) and Levi’s wife’s (</a:t>
            </a:r>
            <a:r>
              <a:rPr lang="en-ZA" dirty="0" err="1" smtClean="0"/>
              <a:t>Milcah’s</a:t>
            </a:r>
            <a:r>
              <a:rPr lang="en-ZA" dirty="0" smtClean="0"/>
              <a:t>) sister. So, when Judah decides not to honour this command, he was in sin regarding all Israel. Tamar's actions in tricking Judah into giving her an heir, helped set things right, or made “</a:t>
            </a:r>
            <a:r>
              <a:rPr lang="en-ZA" i="1" dirty="0" err="1" smtClean="0"/>
              <a:t>tikkun</a:t>
            </a:r>
            <a:r>
              <a:rPr lang="en-ZA" i="1" dirty="0" smtClean="0"/>
              <a:t>”, </a:t>
            </a:r>
            <a:r>
              <a:rPr lang="en-ZA" dirty="0" smtClean="0"/>
              <a:t>the Hebrew concept of </a:t>
            </a:r>
            <a:r>
              <a:rPr lang="en-ZA" i="1" dirty="0" smtClean="0"/>
              <a:t>“rectification</a:t>
            </a:r>
            <a:r>
              <a:rPr lang="en-ZA" dirty="0" smtClean="0"/>
              <a:t>”. Judah acknowledged this publicly when he said that she had been more righteous than he. The encounter between Judah and Tamar came at </a:t>
            </a:r>
            <a:r>
              <a:rPr lang="en-ZA" dirty="0" err="1" smtClean="0"/>
              <a:t>Enayim</a:t>
            </a:r>
            <a:r>
              <a:rPr lang="en-ZA" dirty="0" smtClean="0"/>
              <a:t> or the “</a:t>
            </a:r>
            <a:r>
              <a:rPr lang="en-ZA" i="1" dirty="0" smtClean="0"/>
              <a:t>crossroads</a:t>
            </a:r>
            <a:r>
              <a:rPr lang="en-ZA" dirty="0" smtClean="0"/>
              <a:t>” on the way to </a:t>
            </a:r>
            <a:r>
              <a:rPr lang="en-ZA" dirty="0" err="1" smtClean="0"/>
              <a:t>Timnah</a:t>
            </a:r>
            <a:r>
              <a:rPr lang="en-ZA" dirty="0" smtClean="0"/>
              <a:t>. </a:t>
            </a:r>
            <a:r>
              <a:rPr lang="en-ZA" dirty="0" err="1" smtClean="0"/>
              <a:t>Timnah</a:t>
            </a:r>
            <a:r>
              <a:rPr lang="en-ZA" dirty="0" smtClean="0"/>
              <a:t> means “</a:t>
            </a:r>
            <a:r>
              <a:rPr lang="en-ZA" i="1" dirty="0" smtClean="0"/>
              <a:t>portion” or “a part assigned</a:t>
            </a:r>
            <a:r>
              <a:rPr lang="en-ZA" dirty="0" smtClean="0"/>
              <a:t>”. It carries the connotation of “</a:t>
            </a:r>
            <a:r>
              <a:rPr lang="en-ZA" i="1" dirty="0" smtClean="0"/>
              <a:t>inheritance</a:t>
            </a:r>
            <a:r>
              <a:rPr lang="en-ZA" dirty="0" smtClean="0"/>
              <a:t>”. They were at the crossroads. Had Judah simply walked on by, there would be no heir for Tamar, no inheritance for the upright.</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RETIREMENT</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Jacob endured through many trials. Even before he was born, he struggled in the womb with his brother. He was forced to leave his family because of Esau’s murderous threats after the way he obtained the blessings. He lived 20 years with a manipulative uncle and yet had left with wives, children and possessions. He struggled with a divine being before figuring out how to appease Esau upon his return to the Promised Land. His daughter was rescued from the arms of an evil prince although the questionable method of securing her release brought worry to Jacob. After all of this, why wouldn’t Jacob, now an elderly man, be ready for </a:t>
            </a:r>
            <a:r>
              <a:rPr lang="en-ZA" i="1" dirty="0" smtClean="0"/>
              <a:t>“settling” </a:t>
            </a:r>
            <a:r>
              <a:rPr lang="en-ZA" dirty="0" smtClean="0"/>
              <a:t>into a restful retirement</a:t>
            </a:r>
            <a:r>
              <a:rPr lang="en-ZA" i="1" dirty="0" smtClean="0"/>
              <a:t>?</a:t>
            </a:r>
          </a:p>
          <a:p>
            <a:pPr>
              <a:lnSpc>
                <a:spcPts val="2300"/>
              </a:lnSpc>
            </a:pPr>
            <a:r>
              <a:rPr lang="en-ZA" dirty="0" smtClean="0"/>
              <a:t>Retirement was not </a:t>
            </a:r>
            <a:r>
              <a:rPr lang="he-IL" dirty="0"/>
              <a:t>יהוה</a:t>
            </a:r>
            <a:r>
              <a:rPr lang="en-ZA" dirty="0" smtClean="0"/>
              <a:t>’s plan for Jacob. His favoured son, Joseph, would soon be kidnapped by his own brothers and sold as a slave. Thus Jacob would endure another 22 years of trials, mourning a son in whom he had placed so much hope. If you haven’t figured it out by now, there is no real </a:t>
            </a:r>
            <a:r>
              <a:rPr lang="en-ZA" b="1" i="1" dirty="0" smtClean="0"/>
              <a:t>“settling” in this world. There is always another battle, another trial, another test for the </a:t>
            </a:r>
            <a:r>
              <a:rPr lang="en-ZA" b="1" dirty="0" smtClean="0"/>
              <a:t>person of faith</a:t>
            </a:r>
            <a:r>
              <a:rPr lang="en-ZA" dirty="0" smtClean="0"/>
              <a:t>. Our mission in life seems to be just to keep moving forward.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DAUGHTER OF HIGH PRIEST</a:t>
            </a:r>
            <a:endParaRPr lang="en-ZA" dirty="0"/>
          </a:p>
        </p:txBody>
      </p:sp>
      <p:sp>
        <p:nvSpPr>
          <p:cNvPr id="3" name="Content Placeholder 2"/>
          <p:cNvSpPr>
            <a:spLocks noGrp="1"/>
          </p:cNvSpPr>
          <p:nvPr>
            <p:ph idx="1"/>
          </p:nvPr>
        </p:nvSpPr>
        <p:spPr/>
        <p:txBody>
          <a:bodyPr>
            <a:normAutofit/>
          </a:bodyPr>
          <a:lstStyle/>
          <a:p>
            <a:pPr algn="just"/>
            <a:r>
              <a:rPr lang="en-ZA" b="1" dirty="0" smtClean="0">
                <a:solidFill>
                  <a:srgbClr val="C00000"/>
                </a:solidFill>
              </a:rPr>
              <a:t>Legends of the Jews: </a:t>
            </a:r>
            <a:r>
              <a:rPr lang="en-ZA" dirty="0" smtClean="0">
                <a:solidFill>
                  <a:srgbClr val="C00000"/>
                </a:solidFill>
              </a:rPr>
              <a:t>With prophetic caution, Tamar demanded that, as a pledge for the reward he promised her, he leave with her his signet, his mantle, and his staff, the symbols of royalty, judgeship, and Messiah ship, the three distinctions of the descendants of Tamar from her union with Judah.</a:t>
            </a:r>
          </a:p>
          <a:p>
            <a:pPr algn="just"/>
            <a:r>
              <a:rPr lang="en-ZA" dirty="0" smtClean="0">
                <a:solidFill>
                  <a:srgbClr val="C00000"/>
                </a:solidFill>
              </a:rPr>
              <a:t>It was the opinion of Judah that the woman was liable to the penalty of death by burning, for she was the daughter of the high priest Shem, and death by fire is the punishment ordained by the law for a high priest's daughter that leads an unchaste life.</a:t>
            </a:r>
          </a:p>
          <a:p>
            <a:pPr algn="ctr"/>
            <a:r>
              <a:rPr lang="en-ZA" i="1" dirty="0">
                <a:solidFill>
                  <a:srgbClr val="004821"/>
                </a:solidFill>
              </a:rPr>
              <a:t>‘And when the daughter of any priest profanes herself by whoring, she profanes her father. She is burned with fire</a:t>
            </a:r>
            <a:r>
              <a:rPr lang="en-ZA" b="1" i="1" dirty="0">
                <a:solidFill>
                  <a:srgbClr val="004821"/>
                </a:solidFill>
              </a:rPr>
              <a:t>. </a:t>
            </a:r>
            <a:r>
              <a:rPr lang="en-ZA" b="1" i="1" dirty="0" smtClean="0">
                <a:solidFill>
                  <a:srgbClr val="004821"/>
                </a:solidFill>
              </a:rPr>
              <a:t>(</a:t>
            </a:r>
            <a:r>
              <a:rPr lang="en-ZA" b="1" i="1" dirty="0">
                <a:solidFill>
                  <a:srgbClr val="004821"/>
                </a:solidFill>
              </a:rPr>
              <a:t>Leviticus 21:9)</a:t>
            </a:r>
          </a:p>
          <a:p>
            <a:endParaRPr lang="en-ZA" dirty="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PEREZ AND ZERAH</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it came to be, at the time for giving birth, that see, twins were in her womb. And it came to be, when she was giving birth, that the one put out his hand. And the midwife took a scarlet thread and bound it on his hand, saying, “This one came out first.” And it came to be, as he drew back his hand, that see, his brother came out! And she said, “How did you break through? This breach be upon you!” So his name was called </a:t>
            </a:r>
            <a:r>
              <a:rPr lang="en-ZA" sz="2400" i="1" dirty="0" err="1" smtClean="0">
                <a:solidFill>
                  <a:srgbClr val="004821"/>
                </a:solidFill>
              </a:rPr>
              <a:t>Perets</a:t>
            </a:r>
            <a:r>
              <a:rPr lang="en-ZA" sz="2400" i="1" dirty="0" smtClean="0">
                <a:solidFill>
                  <a:srgbClr val="004821"/>
                </a:solidFill>
              </a:rPr>
              <a:t>. And afterward his brother came out who had the scarlet thread on his hand. So his name was called </a:t>
            </a:r>
            <a:r>
              <a:rPr lang="en-ZA" sz="2400" i="1" dirty="0" err="1" smtClean="0">
                <a:solidFill>
                  <a:srgbClr val="004821"/>
                </a:solidFill>
              </a:rPr>
              <a:t>Zerah</a:t>
            </a:r>
            <a:r>
              <a:rPr lang="en-ZA" sz="2400" i="1" dirty="0" smtClean="0">
                <a:solidFill>
                  <a:srgbClr val="004821"/>
                </a:solidFill>
              </a:rPr>
              <a:t>̣. </a:t>
            </a:r>
            <a:r>
              <a:rPr lang="en-ZA" sz="2400" b="1" i="1" dirty="0" smtClean="0">
                <a:solidFill>
                  <a:srgbClr val="004821"/>
                </a:solidFill>
              </a:rPr>
              <a:t>Genesis 38:27-30)</a:t>
            </a:r>
          </a:p>
          <a:p>
            <a:r>
              <a:rPr lang="en-ZA" sz="2400" b="1" dirty="0" smtClean="0">
                <a:solidFill>
                  <a:srgbClr val="C00000"/>
                </a:solidFill>
              </a:rPr>
              <a:t>Legends of the Jews: </a:t>
            </a:r>
            <a:r>
              <a:rPr lang="en-ZA" sz="2400" dirty="0" smtClean="0">
                <a:solidFill>
                  <a:srgbClr val="C00000"/>
                </a:solidFill>
              </a:rPr>
              <a:t>Tamar gave birth to twin sons, Perez and </a:t>
            </a:r>
            <a:r>
              <a:rPr lang="en-ZA" sz="2400" dirty="0" err="1" smtClean="0">
                <a:solidFill>
                  <a:srgbClr val="C00000"/>
                </a:solidFill>
              </a:rPr>
              <a:t>Zerah</a:t>
            </a:r>
            <a:r>
              <a:rPr lang="en-ZA" sz="2400" dirty="0" smtClean="0">
                <a:solidFill>
                  <a:srgbClr val="C00000"/>
                </a:solidFill>
              </a:rPr>
              <a:t>, both resembling their father in bravery and piety. She called the first Perez, "mighty," because she said, "Thou didst show thyself of great power, and it is meet and proper that thou </a:t>
            </a:r>
            <a:r>
              <a:rPr lang="en-ZA" sz="2400" dirty="0" err="1" smtClean="0">
                <a:solidFill>
                  <a:srgbClr val="C00000"/>
                </a:solidFill>
              </a:rPr>
              <a:t>shouldst</a:t>
            </a:r>
            <a:r>
              <a:rPr lang="en-ZA" sz="2400" dirty="0" smtClean="0">
                <a:solidFill>
                  <a:srgbClr val="C00000"/>
                </a:solidFill>
              </a:rPr>
              <a:t> be strong, for thou art destined to possess the kingdom." The second son was called </a:t>
            </a:r>
            <a:r>
              <a:rPr lang="en-ZA" sz="2400" dirty="0" err="1" smtClean="0">
                <a:solidFill>
                  <a:srgbClr val="C00000"/>
                </a:solidFill>
              </a:rPr>
              <a:t>Zerah</a:t>
            </a:r>
            <a:r>
              <a:rPr lang="en-ZA" sz="2400" dirty="0" smtClean="0">
                <a:solidFill>
                  <a:srgbClr val="C00000"/>
                </a:solidFill>
              </a:rPr>
              <a:t>, because he appeared from out of the womb before his brother, but he was forced back again to make way for Perez. These two, Perez and </a:t>
            </a:r>
            <a:r>
              <a:rPr lang="en-ZA" sz="2400" dirty="0" err="1" smtClean="0">
                <a:solidFill>
                  <a:srgbClr val="C00000"/>
                </a:solidFill>
              </a:rPr>
              <a:t>Zerah</a:t>
            </a:r>
            <a:r>
              <a:rPr lang="en-ZA" sz="2400" dirty="0" smtClean="0">
                <a:solidFill>
                  <a:srgbClr val="C00000"/>
                </a:solidFill>
              </a:rPr>
              <a:t>. were sent out as spies by Joshua, and the line that </a:t>
            </a:r>
            <a:r>
              <a:rPr lang="en-ZA" sz="2400" dirty="0" err="1" smtClean="0">
                <a:solidFill>
                  <a:srgbClr val="C00000"/>
                </a:solidFill>
              </a:rPr>
              <a:t>Rahab</a:t>
            </a:r>
            <a:r>
              <a:rPr lang="en-ZA" sz="2400" dirty="0" smtClean="0">
                <a:solidFill>
                  <a:srgbClr val="C00000"/>
                </a:solidFill>
              </a:rPr>
              <a:t> bound in the window of her house as a token to the army of the Israelites, she received from </a:t>
            </a:r>
            <a:r>
              <a:rPr lang="en-ZA" sz="2400" dirty="0" err="1" smtClean="0">
                <a:solidFill>
                  <a:srgbClr val="C00000"/>
                </a:solidFill>
              </a:rPr>
              <a:t>Zerah</a:t>
            </a:r>
            <a:r>
              <a:rPr lang="en-ZA" sz="2400" dirty="0" smtClean="0">
                <a:solidFill>
                  <a:srgbClr val="C00000"/>
                </a:solidFill>
              </a:rPr>
              <a:t>. </a:t>
            </a:r>
          </a:p>
          <a:p>
            <a:endParaRPr lang="en-ZA" sz="2400" dirty="0" smtClean="0"/>
          </a:p>
          <a:p>
            <a:endParaRPr lang="en-ZA" dirty="0" smtClean="0"/>
          </a:p>
          <a:p>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51</a:t>
            </a:fld>
            <a:endParaRPr lang="en-ZA"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GENESIS 39</a:t>
            </a:r>
            <a:endParaRPr lang="en-ZA" dirty="0"/>
          </a:p>
        </p:txBody>
      </p:sp>
      <p:sp>
        <p:nvSpPr>
          <p:cNvPr id="3" name="Content Placeholder 2"/>
          <p:cNvSpPr>
            <a:spLocks noGrp="1"/>
          </p:cNvSpPr>
          <p:nvPr>
            <p:ph idx="1"/>
          </p:nvPr>
        </p:nvSpPr>
        <p:spPr/>
        <p:txBody>
          <a:bodyPr>
            <a:normAutofit/>
          </a:bodyPr>
          <a:lstStyle/>
          <a:p>
            <a:pPr algn="just"/>
            <a:r>
              <a:rPr lang="en-ZA" dirty="0" smtClean="0"/>
              <a:t>We see Joseph arriving and being sold, in Egypt, as a slave to Potiphar, the Captain of Pharaoh’s Guard. </a:t>
            </a:r>
            <a:r>
              <a:rPr lang="en-ZA" dirty="0"/>
              <a:t>J</a:t>
            </a:r>
            <a:r>
              <a:rPr lang="en-ZA" dirty="0" smtClean="0"/>
              <a:t>oseph, having been stripped of his priestly garment, has been given the garment of a slave. In this garment, </a:t>
            </a:r>
            <a:r>
              <a:rPr lang="en-ZA" dirty="0"/>
              <a:t>J</a:t>
            </a:r>
            <a:r>
              <a:rPr lang="en-ZA" dirty="0" smtClean="0"/>
              <a:t>oseph (now the head of Potiphar’s household) is tested. </a:t>
            </a:r>
          </a:p>
          <a:p>
            <a:pPr algn="just"/>
            <a:r>
              <a:rPr lang="en-ZA" dirty="0" smtClean="0"/>
              <a:t>The Hebrew word used in Chapter 39 for “</a:t>
            </a:r>
            <a:r>
              <a:rPr lang="en-ZA" i="1" dirty="0" smtClean="0"/>
              <a:t>garment”</a:t>
            </a:r>
            <a:r>
              <a:rPr lang="en-ZA" dirty="0" smtClean="0"/>
              <a:t>, when Potiphar’s wife grabs Joseph’s “</a:t>
            </a:r>
            <a:r>
              <a:rPr lang="en-ZA" i="1" dirty="0" smtClean="0"/>
              <a:t>garment</a:t>
            </a:r>
            <a:r>
              <a:rPr lang="en-ZA" dirty="0" smtClean="0"/>
              <a:t>” and he runs away and she then accuses him of attempted rape; the word is “</a:t>
            </a:r>
            <a:r>
              <a:rPr lang="en-ZA" i="1" dirty="0" err="1" smtClean="0"/>
              <a:t>beged</a:t>
            </a:r>
            <a:r>
              <a:rPr lang="en-ZA" dirty="0" smtClean="0"/>
              <a:t>”, Strong’s #899. And, while it means “</a:t>
            </a:r>
            <a:r>
              <a:rPr lang="en-ZA" i="1" dirty="0" smtClean="0"/>
              <a:t>clothing” or “garment”, </a:t>
            </a:r>
            <a:r>
              <a:rPr lang="en-ZA" dirty="0" smtClean="0"/>
              <a:t>it also means “</a:t>
            </a:r>
            <a:r>
              <a:rPr lang="en-ZA" i="1" dirty="0" smtClean="0"/>
              <a:t>deceit”</a:t>
            </a:r>
            <a:r>
              <a:rPr lang="en-ZA" dirty="0" smtClean="0"/>
              <a:t> as it has the connotation of “</a:t>
            </a:r>
            <a:r>
              <a:rPr lang="en-ZA" i="1" dirty="0" smtClean="0"/>
              <a:t>covering” or “hiding</a:t>
            </a:r>
            <a:r>
              <a:rPr lang="en-ZA" dirty="0" smtClean="0"/>
              <a:t>” the truth. In this line of thought, Joseph’s brothers use his priestly garment, after tearing it and placing blood upon it, in a deceitful way to convince their father that Joseph had been killed. Potiphar’s wife uses his slave garment as evidence in her deception of her husband, in covering her own sinful actions.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52</a:t>
            </a:fld>
            <a:endParaRPr lang="en-ZA"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POTIPHAR’S WIFE</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it came to be, from the time that he appointed him over his house and all that he had, that </a:t>
            </a:r>
            <a:r>
              <a:rPr lang="he-IL" i="1" dirty="0" smtClean="0">
                <a:solidFill>
                  <a:srgbClr val="004821"/>
                </a:solidFill>
              </a:rPr>
              <a:t>יהוה</a:t>
            </a:r>
            <a:r>
              <a:rPr lang="en-ZA" i="1" dirty="0" smtClean="0">
                <a:solidFill>
                  <a:srgbClr val="004821"/>
                </a:solidFill>
              </a:rPr>
              <a:t> blessed the </a:t>
            </a:r>
            <a:r>
              <a:rPr lang="en-ZA" i="1" dirty="0" err="1" smtClean="0">
                <a:solidFill>
                  <a:srgbClr val="004821"/>
                </a:solidFill>
              </a:rPr>
              <a:t>Mitsrite’s</a:t>
            </a:r>
            <a:r>
              <a:rPr lang="en-ZA" i="1" dirty="0" smtClean="0">
                <a:solidFill>
                  <a:srgbClr val="004821"/>
                </a:solidFill>
              </a:rPr>
              <a:t> house for </a:t>
            </a:r>
            <a:r>
              <a:rPr lang="en-ZA" i="1" dirty="0" err="1" smtClean="0">
                <a:solidFill>
                  <a:srgbClr val="004821"/>
                </a:solidFill>
              </a:rPr>
              <a:t>Yosĕph’s</a:t>
            </a:r>
            <a:r>
              <a:rPr lang="en-ZA" i="1" dirty="0" smtClean="0">
                <a:solidFill>
                  <a:srgbClr val="004821"/>
                </a:solidFill>
              </a:rPr>
              <a:t> sake. … after these events it came to be that his master’s wife lifted up her eyes to </a:t>
            </a:r>
            <a:r>
              <a:rPr lang="en-ZA" i="1" dirty="0" err="1" smtClean="0">
                <a:solidFill>
                  <a:srgbClr val="004821"/>
                </a:solidFill>
              </a:rPr>
              <a:t>Yosĕph</a:t>
            </a:r>
            <a:r>
              <a:rPr lang="en-ZA" i="1" dirty="0" smtClean="0">
                <a:solidFill>
                  <a:srgbClr val="004821"/>
                </a:solidFill>
              </a:rPr>
              <a:t> and said, “Lie with me.” But he refused … And it came to be on a certain day, … she caught him by his garment, saying, “Lie with me.” But he left his garment in her hand, and fled and ran outside. </a:t>
            </a:r>
            <a:r>
              <a:rPr lang="en-US" i="1" dirty="0" smtClean="0">
                <a:solidFill>
                  <a:srgbClr val="004821"/>
                </a:solidFill>
              </a:rPr>
              <a:t>(</a:t>
            </a:r>
            <a:r>
              <a:rPr lang="en-US" b="1" i="1" dirty="0" smtClean="0">
                <a:solidFill>
                  <a:srgbClr val="004821"/>
                </a:solidFill>
              </a:rPr>
              <a:t>Genesis 39:5-12)</a:t>
            </a:r>
          </a:p>
          <a:p>
            <a:pPr>
              <a:lnSpc>
                <a:spcPts val="2300"/>
              </a:lnSpc>
            </a:pPr>
            <a:r>
              <a:rPr lang="en-ZA" dirty="0" smtClean="0"/>
              <a:t>Subtlety was a concept lost on Potiphar's wife. Wasting no time with pleasantries, she cuts right to the chase. </a:t>
            </a:r>
            <a:r>
              <a:rPr lang="en-ZA" i="1" dirty="0" smtClean="0"/>
              <a:t>"Sleep with me!“. </a:t>
            </a:r>
            <a:r>
              <a:rPr lang="en-ZA" dirty="0" smtClean="0"/>
              <a:t>The Torah paints the picture of Joseph being harried by this one-line-woman day after day until at last she corners him alone and when Joseph flees from her, she catches his cloak and keeps it in hand as evidence that he has tried to rape her.</a:t>
            </a:r>
          </a:p>
          <a:p>
            <a:pPr>
              <a:lnSpc>
                <a:spcPts val="2300"/>
              </a:lnSpc>
            </a:pPr>
            <a:r>
              <a:rPr lang="en-ZA" dirty="0" smtClean="0"/>
              <a:t>Joseph's leap from the adulteress' grasp should ever be on our minds. He does not stay to try to reason with her. It is not a passive resistance to sexual temptation rather, he flees from the possibility of sin. The battle with sexual temptation is a losing battle. </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53</a:t>
            </a:fld>
            <a:endParaRPr lang="en-Z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FLEE FROM LUST</a:t>
            </a:r>
            <a:endParaRPr lang="en-ZA" dirty="0"/>
          </a:p>
        </p:txBody>
      </p:sp>
      <p:sp>
        <p:nvSpPr>
          <p:cNvPr id="3" name="Content Placeholder 2"/>
          <p:cNvSpPr>
            <a:spLocks noGrp="1"/>
          </p:cNvSpPr>
          <p:nvPr>
            <p:ph idx="1"/>
          </p:nvPr>
        </p:nvSpPr>
        <p:spPr/>
        <p:txBody>
          <a:bodyPr/>
          <a:lstStyle/>
          <a:p>
            <a:r>
              <a:rPr lang="en-ZA" dirty="0" smtClean="0"/>
              <a:t>Judaism has learned well from Joseph's example. Jewish law forbids an unmarried (and unrelated) man and woman to be alone together. Even if there is no impropriety between them, the mere fact that they are secluded together in a place where the potential for impropriety exists is non-kosher and regarded as adulterous. Similarly, among Orthodox Jews, any physical contact between an unmarried (and unrelated) man and woman is expressly forbidden.</a:t>
            </a:r>
          </a:p>
          <a:p>
            <a:r>
              <a:rPr lang="en-ZA" dirty="0" smtClean="0"/>
              <a:t>However, to suppose that nothing untoward could actually happen is to flirt with temptation and misunderstand the intensity of the sexual drive. If we are to be Torah people like Joseph the Pure, we must learn to leap away from temptation. We must take Paul's advice to Timothy and flee from it.</a:t>
            </a:r>
          </a:p>
          <a:p>
            <a:pPr algn="ctr"/>
            <a:r>
              <a:rPr lang="en-ZA" i="1" dirty="0" smtClean="0">
                <a:solidFill>
                  <a:srgbClr val="004821"/>
                </a:solidFill>
              </a:rPr>
              <a:t>And flee from the lusts of youth, but pursue righteousness, belief, love, peace with those calling on the Master out of a clean heart. </a:t>
            </a:r>
            <a:r>
              <a:rPr lang="en-ZA" b="1" i="1" dirty="0" smtClean="0">
                <a:solidFill>
                  <a:srgbClr val="004821"/>
                </a:solidFill>
              </a:rPr>
              <a:t>(2 Timothy 2:22)</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54</a:t>
            </a:fld>
            <a:endParaRPr lang="en-ZA"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KEYS TO RELEASE</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Then </a:t>
            </a:r>
            <a:r>
              <a:rPr lang="en-ZA" i="1" dirty="0" err="1" smtClean="0">
                <a:solidFill>
                  <a:srgbClr val="004821"/>
                </a:solidFill>
              </a:rPr>
              <a:t>Yosĕph’s</a:t>
            </a:r>
            <a:r>
              <a:rPr lang="en-ZA" i="1" dirty="0" smtClean="0">
                <a:solidFill>
                  <a:srgbClr val="004821"/>
                </a:solidFill>
              </a:rPr>
              <a:t> master took him and put him into the prison, a place where the sovereign’s prisoners were confined. And he was there in the prison. But </a:t>
            </a:r>
            <a:r>
              <a:rPr lang="he-IL" i="1" dirty="0" smtClean="0">
                <a:solidFill>
                  <a:srgbClr val="004821"/>
                </a:solidFill>
              </a:rPr>
              <a:t>יהוה</a:t>
            </a:r>
            <a:r>
              <a:rPr lang="en-ZA" i="1" dirty="0" smtClean="0">
                <a:solidFill>
                  <a:srgbClr val="004821"/>
                </a:solidFill>
              </a:rPr>
              <a:t> was with </a:t>
            </a:r>
            <a:r>
              <a:rPr lang="en-ZA" i="1" dirty="0" err="1" smtClean="0">
                <a:solidFill>
                  <a:srgbClr val="004821"/>
                </a:solidFill>
              </a:rPr>
              <a:t>Yosĕph</a:t>
            </a:r>
            <a:r>
              <a:rPr lang="en-ZA" i="1" dirty="0" smtClean="0">
                <a:solidFill>
                  <a:srgbClr val="004821"/>
                </a:solidFill>
              </a:rPr>
              <a:t> and extended kindness to him, and He gave him favour in the eyes of the prison warden. And the prison warden gave into the hand of </a:t>
            </a:r>
            <a:r>
              <a:rPr lang="en-ZA" i="1" dirty="0" err="1" smtClean="0">
                <a:solidFill>
                  <a:srgbClr val="004821"/>
                </a:solidFill>
              </a:rPr>
              <a:t>Yosĕph</a:t>
            </a:r>
            <a:r>
              <a:rPr lang="en-ZA" i="1" dirty="0" smtClean="0">
                <a:solidFill>
                  <a:srgbClr val="004821"/>
                </a:solidFill>
              </a:rPr>
              <a:t> all the prisoners who were in the prison, and whatever was done there was his doing. The prison warden did not look into any point that was under </a:t>
            </a:r>
            <a:r>
              <a:rPr lang="en-ZA" i="1" dirty="0" err="1" smtClean="0">
                <a:solidFill>
                  <a:srgbClr val="004821"/>
                </a:solidFill>
              </a:rPr>
              <a:t>Yosĕph’s</a:t>
            </a:r>
            <a:r>
              <a:rPr lang="en-ZA" i="1" dirty="0" smtClean="0">
                <a:solidFill>
                  <a:srgbClr val="004821"/>
                </a:solidFill>
              </a:rPr>
              <a:t> hand, because </a:t>
            </a:r>
            <a:r>
              <a:rPr lang="he-IL" i="1" dirty="0" smtClean="0">
                <a:solidFill>
                  <a:srgbClr val="004821"/>
                </a:solidFill>
              </a:rPr>
              <a:t>יהוה</a:t>
            </a:r>
            <a:r>
              <a:rPr lang="en-ZA" i="1" dirty="0" smtClean="0">
                <a:solidFill>
                  <a:srgbClr val="004821"/>
                </a:solidFill>
              </a:rPr>
              <a:t> was with him. And whatever he did, </a:t>
            </a:r>
            <a:r>
              <a:rPr lang="he-IL" i="1" dirty="0" smtClean="0">
                <a:solidFill>
                  <a:srgbClr val="004821"/>
                </a:solidFill>
              </a:rPr>
              <a:t>יהוה</a:t>
            </a:r>
            <a:r>
              <a:rPr lang="en-US" i="1" dirty="0" smtClean="0">
                <a:solidFill>
                  <a:srgbClr val="004821"/>
                </a:solidFill>
              </a:rPr>
              <a:t> made it prosper. </a:t>
            </a:r>
            <a:r>
              <a:rPr lang="en-US" b="1" i="1" dirty="0" smtClean="0">
                <a:solidFill>
                  <a:srgbClr val="004821"/>
                </a:solidFill>
              </a:rPr>
              <a:t>(Genesis 39:20-23)</a:t>
            </a:r>
          </a:p>
          <a:p>
            <a:r>
              <a:rPr lang="en-ZA" dirty="0" smtClean="0"/>
              <a:t>So now, Joseph trades in his slave garments for those of a prisoner. But, </a:t>
            </a:r>
            <a:r>
              <a:rPr lang="he-IL" dirty="0" smtClean="0"/>
              <a:t>יהוה</a:t>
            </a:r>
            <a:r>
              <a:rPr lang="en-ZA" dirty="0" smtClean="0"/>
              <a:t> shows Joseph both kindness and favour. The warden gave all the prisoners into Joseph’s hand, he was given the keys to the prison. </a:t>
            </a:r>
          </a:p>
          <a:p>
            <a:r>
              <a:rPr lang="en-ZA" dirty="0" smtClean="0"/>
              <a:t>Who is that a picture of? After His death, </a:t>
            </a:r>
            <a:r>
              <a:rPr lang="he-IL" sz="2000" dirty="0" smtClean="0"/>
              <a:t>יהושע</a:t>
            </a:r>
            <a:r>
              <a:rPr lang="en-ZA" sz="2000" dirty="0" smtClean="0"/>
              <a:t> </a:t>
            </a:r>
            <a:r>
              <a:rPr lang="en-ZA" dirty="0" smtClean="0"/>
              <a:t>went into earth to release the prisoners who would follow Him. And, in His resurrection, the prison of death and the grave can no longer hold us. It was in prison that </a:t>
            </a:r>
            <a:r>
              <a:rPr lang="he-IL" dirty="0" smtClean="0"/>
              <a:t>יהוה</a:t>
            </a:r>
            <a:r>
              <a:rPr lang="en-ZA" dirty="0" smtClean="0"/>
              <a:t> brought Joseph forth as a saviour. </a:t>
            </a:r>
          </a:p>
          <a:p>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55</a:t>
            </a:fld>
            <a:endParaRPr lang="en-Z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SOWING FOR YOUR DESTINY</a:t>
            </a:r>
            <a:endParaRPr lang="en-ZA" dirty="0"/>
          </a:p>
        </p:txBody>
      </p:sp>
      <p:sp>
        <p:nvSpPr>
          <p:cNvPr id="3" name="Content Placeholder 2"/>
          <p:cNvSpPr>
            <a:spLocks noGrp="1"/>
          </p:cNvSpPr>
          <p:nvPr>
            <p:ph idx="1"/>
          </p:nvPr>
        </p:nvSpPr>
        <p:spPr>
          <a:xfrm>
            <a:off x="323528" y="1600200"/>
            <a:ext cx="8568952" cy="5257800"/>
          </a:xfrm>
        </p:spPr>
        <p:txBody>
          <a:bodyPr>
            <a:noAutofit/>
          </a:bodyPr>
          <a:lstStyle/>
          <a:p>
            <a:pPr algn="ctr"/>
            <a:r>
              <a:rPr lang="en-ZA" i="1" dirty="0">
                <a:solidFill>
                  <a:srgbClr val="004821"/>
                </a:solidFill>
              </a:rPr>
              <a:t>And the chief cupbearer did not remember </a:t>
            </a:r>
            <a:r>
              <a:rPr lang="en-ZA" i="1" dirty="0" err="1">
                <a:solidFill>
                  <a:srgbClr val="004821"/>
                </a:solidFill>
              </a:rPr>
              <a:t>Yosĕph</a:t>
            </a:r>
            <a:r>
              <a:rPr lang="en-ZA" i="1" dirty="0">
                <a:solidFill>
                  <a:srgbClr val="004821"/>
                </a:solidFill>
              </a:rPr>
              <a:t>, but forgot him. </a:t>
            </a:r>
            <a:r>
              <a:rPr lang="en-ZA" b="1" i="1" dirty="0" smtClean="0">
                <a:solidFill>
                  <a:srgbClr val="004821"/>
                </a:solidFill>
              </a:rPr>
              <a:t>(</a:t>
            </a:r>
            <a:r>
              <a:rPr lang="en-ZA" b="1" i="1" dirty="0">
                <a:solidFill>
                  <a:srgbClr val="004821"/>
                </a:solidFill>
              </a:rPr>
              <a:t>Genesis </a:t>
            </a:r>
            <a:r>
              <a:rPr lang="en-ZA" b="1" i="1" dirty="0" smtClean="0">
                <a:solidFill>
                  <a:srgbClr val="004821"/>
                </a:solidFill>
              </a:rPr>
              <a:t>40:23)</a:t>
            </a:r>
            <a:endParaRPr lang="en-ZA" b="1" i="1" dirty="0">
              <a:solidFill>
                <a:srgbClr val="004821"/>
              </a:solidFill>
            </a:endParaRPr>
          </a:p>
          <a:p>
            <a:pPr algn="just">
              <a:lnSpc>
                <a:spcPts val="2100"/>
              </a:lnSpc>
            </a:pPr>
            <a:r>
              <a:rPr lang="en-ZA" dirty="0" smtClean="0"/>
              <a:t>As our </a:t>
            </a:r>
            <a:r>
              <a:rPr lang="en-ZA" dirty="0" err="1" smtClean="0"/>
              <a:t>parsha</a:t>
            </a:r>
            <a:r>
              <a:rPr lang="en-ZA" dirty="0" smtClean="0"/>
              <a:t> closes in Chapter 40, we see </a:t>
            </a:r>
            <a:r>
              <a:rPr lang="en-ZA" dirty="0"/>
              <a:t>J</a:t>
            </a:r>
            <a:r>
              <a:rPr lang="en-ZA" dirty="0" smtClean="0"/>
              <a:t>oseph interpreting the dreams of two of his fellow prisoners, Pharaoh’s cupbearer and baker. This act will one day, in </a:t>
            </a:r>
            <a:r>
              <a:rPr lang="en-ZA" dirty="0" err="1" smtClean="0"/>
              <a:t>Yah’s</a:t>
            </a:r>
            <a:r>
              <a:rPr lang="en-ZA" dirty="0" smtClean="0"/>
              <a:t> timing, bring him before Pharaoh. Then, he’ll indeed receive yet another change of garments. </a:t>
            </a:r>
          </a:p>
          <a:p>
            <a:pPr algn="just">
              <a:lnSpc>
                <a:spcPts val="2100"/>
              </a:lnSpc>
            </a:pPr>
            <a:r>
              <a:rPr lang="en-ZA" b="1" i="1" dirty="0" smtClean="0">
                <a:solidFill>
                  <a:srgbClr val="002060"/>
                </a:solidFill>
              </a:rPr>
              <a:t>Summary:</a:t>
            </a:r>
            <a:r>
              <a:rPr lang="en-ZA" i="1" dirty="0" smtClean="0">
                <a:solidFill>
                  <a:srgbClr val="002060"/>
                </a:solidFill>
              </a:rPr>
              <a:t> Our world today is filled with powerful national leaders. Some of them are brilliant speakers. Some possess command of economic issues, others have decorated military experience. Many of them exude the charisma required to line up men behind them. But do any of them possess the quality of humility? Would they even consider humility to be an asset? Or is it a liability in their world? Humility is not something that one can learn by attending the finest schools, nor is it something that can be purchased, no matter how wealthy the consumer. Humility is something which we acquire only when we confront head on the life that G-d has blessed us with and the path that He has set out before us. We can all be leaders, if we put G-d first.</a:t>
            </a: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56</a:t>
            </a:fld>
            <a:endParaRPr lang="en-ZA"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JOSEPH’S LIFE</a:t>
            </a:r>
            <a:endParaRPr lang="en-ZA" dirty="0"/>
          </a:p>
        </p:txBody>
      </p:sp>
      <p:sp>
        <p:nvSpPr>
          <p:cNvPr id="3" name="Content Placeholder 2"/>
          <p:cNvSpPr>
            <a:spLocks noGrp="1"/>
          </p:cNvSpPr>
          <p:nvPr>
            <p:ph idx="1"/>
          </p:nvPr>
        </p:nvSpPr>
        <p:spPr/>
        <p:txBody>
          <a:bodyPr>
            <a:normAutofit/>
          </a:bodyPr>
          <a:lstStyle/>
          <a:p>
            <a:r>
              <a:rPr lang="en-ZA" dirty="0" smtClean="0"/>
              <a:t>The life of Joseph demonstrates God's sovereign hand in human lives. Though the world seems to follow a completely random course around us, God is actually working out His purposes in the midst of it. From Joseph's point of view, there was no reason to suspect that God had his best interests in mind. Joseph had been kidnapped and betrayed by his own brothers, sold into Egypt as a slave, falsely accused of attempted adultery and imprisoned in a dungeon. His life seemed to be following Murphy's Law of "</a:t>
            </a:r>
            <a:r>
              <a:rPr lang="en-ZA" i="1" dirty="0" smtClean="0"/>
              <a:t>if anything can go wrong, it will." </a:t>
            </a:r>
            <a:r>
              <a:rPr lang="en-ZA" dirty="0" smtClean="0"/>
              <a:t>So far, everything had gone wrong.</a:t>
            </a:r>
          </a:p>
          <a:p>
            <a:r>
              <a:rPr lang="en-ZA" dirty="0" smtClean="0"/>
              <a:t>Joseph stubbornly clung to an unshakable confidence in the God of his fathers. Even though everything had tumbled down around him, He kept looking to God and believing that God was working through the chaos. He never fell into depression or despondency because he always believed that he was right where God had placed him.</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57</a:t>
            </a:fld>
            <a:endParaRPr lang="en-ZA"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NACHAM</a:t>
            </a:r>
            <a:endParaRPr lang="en-ZA" dirty="0"/>
          </a:p>
        </p:txBody>
      </p:sp>
      <p:sp>
        <p:nvSpPr>
          <p:cNvPr id="3" name="Content Placeholder 2"/>
          <p:cNvSpPr>
            <a:spLocks noGrp="1"/>
          </p:cNvSpPr>
          <p:nvPr>
            <p:ph idx="1"/>
          </p:nvPr>
        </p:nvSpPr>
        <p:spPr/>
        <p:txBody>
          <a:bodyPr>
            <a:normAutofit fontScale="85000" lnSpcReduction="20000"/>
          </a:bodyPr>
          <a:lstStyle/>
          <a:p>
            <a:r>
              <a:rPr lang="en-ZA" sz="2600" dirty="0" smtClean="0"/>
              <a:t>Joseph can be compared to a rabbi from the days of the Apostles named </a:t>
            </a:r>
            <a:r>
              <a:rPr lang="en-ZA" sz="2600" dirty="0" err="1" smtClean="0"/>
              <a:t>Nacham</a:t>
            </a:r>
            <a:r>
              <a:rPr lang="en-ZA" sz="2600" dirty="0" smtClean="0"/>
              <a:t>. Everyone called him </a:t>
            </a:r>
            <a:r>
              <a:rPr lang="en-ZA" sz="2600" i="1" dirty="0" smtClean="0"/>
              <a:t>"</a:t>
            </a:r>
            <a:r>
              <a:rPr lang="en-ZA" sz="2600" i="1" dirty="0" err="1" smtClean="0"/>
              <a:t>Nacham</a:t>
            </a:r>
            <a:r>
              <a:rPr lang="en-ZA" sz="2600" i="1" dirty="0" smtClean="0"/>
              <a:t> This-Too" </a:t>
            </a:r>
            <a:r>
              <a:rPr lang="en-ZA" sz="2600" dirty="0" smtClean="0"/>
              <a:t>because, no matter what happened, he would always say, "</a:t>
            </a:r>
            <a:r>
              <a:rPr lang="en-ZA" sz="2600" i="1" dirty="0" smtClean="0"/>
              <a:t>This too is for the good.“ </a:t>
            </a:r>
            <a:r>
              <a:rPr lang="en-ZA" sz="2600" dirty="0" smtClean="0"/>
              <a:t>God honoured his faith by continually providing miracles for </a:t>
            </a:r>
            <a:r>
              <a:rPr lang="en-ZA" sz="2600" dirty="0" err="1" smtClean="0"/>
              <a:t>Nacham</a:t>
            </a:r>
            <a:r>
              <a:rPr lang="en-ZA" sz="2600" dirty="0" smtClean="0"/>
              <a:t>. Once it happened that </a:t>
            </a:r>
            <a:r>
              <a:rPr lang="en-ZA" sz="2600" dirty="0" err="1" smtClean="0"/>
              <a:t>Nacham</a:t>
            </a:r>
            <a:r>
              <a:rPr lang="en-ZA" sz="2600" dirty="0" smtClean="0"/>
              <a:t> This-Too was serving as an ambassador to Rome. He was presenting the Roman Emperor with a gift from the people of Judea in an attempt to bribe him into reversing some anti-Jewish legislation. While en route to Rome he stopped at an inn. While he slept, the inn-keeper stole the precious treasures meant for the emperor from </a:t>
            </a:r>
            <a:r>
              <a:rPr lang="en-ZA" sz="2600" dirty="0" err="1" smtClean="0"/>
              <a:t>Nacham's</a:t>
            </a:r>
            <a:r>
              <a:rPr lang="en-ZA" sz="2600" dirty="0" smtClean="0"/>
              <a:t> chest and replaced them with sand! </a:t>
            </a:r>
            <a:r>
              <a:rPr lang="en-ZA" sz="2600" dirty="0" err="1" smtClean="0"/>
              <a:t>Nacham</a:t>
            </a:r>
            <a:r>
              <a:rPr lang="en-ZA" sz="2600" dirty="0" smtClean="0"/>
              <a:t> went to Rome, unaware that he was carrying a box of sand. When the emperor opened the chest and saw the sand, he ordered </a:t>
            </a:r>
            <a:r>
              <a:rPr lang="en-ZA" sz="2600" dirty="0" err="1" smtClean="0"/>
              <a:t>Nacham</a:t>
            </a:r>
            <a:r>
              <a:rPr lang="en-ZA" sz="2600" dirty="0" smtClean="0"/>
              <a:t> to be put to death. </a:t>
            </a:r>
            <a:r>
              <a:rPr lang="en-ZA" sz="2600" dirty="0" err="1" smtClean="0"/>
              <a:t>Nacham</a:t>
            </a:r>
            <a:r>
              <a:rPr lang="en-ZA" sz="2600" dirty="0" smtClean="0"/>
              <a:t> simply replied, </a:t>
            </a:r>
            <a:r>
              <a:rPr lang="en-ZA" sz="2600" i="1" dirty="0" smtClean="0"/>
              <a:t>"This too is for the good." </a:t>
            </a:r>
            <a:r>
              <a:rPr lang="en-ZA" sz="2600" dirty="0" smtClean="0"/>
              <a:t>Just then Elijah the prophet appeared in the guise of a Roman officer and suggested that perhaps the sand was </a:t>
            </a:r>
            <a:r>
              <a:rPr lang="en-ZA" sz="2600" i="1" dirty="0" smtClean="0"/>
              <a:t>"magic sand." </a:t>
            </a:r>
            <a:r>
              <a:rPr lang="en-ZA" sz="2600" dirty="0" smtClean="0"/>
              <a:t>The emperor agreed to test the theory, and indeed, when his troops hurled the sand at their enemies, they prevailed in battle. The emperor immediately released </a:t>
            </a:r>
            <a:r>
              <a:rPr lang="en-ZA" sz="2600" dirty="0" err="1" smtClean="0"/>
              <a:t>Nacham</a:t>
            </a:r>
            <a:r>
              <a:rPr lang="en-ZA" sz="2600" dirty="0" smtClean="0"/>
              <a:t>, reversed his decree against the Jews and rewarded </a:t>
            </a:r>
            <a:r>
              <a:rPr lang="en-ZA" sz="2600" dirty="0" err="1" smtClean="0"/>
              <a:t>Nacham</a:t>
            </a:r>
            <a:r>
              <a:rPr lang="en-ZA" sz="2600" dirty="0" smtClean="0"/>
              <a:t> with great wealth.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58</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TRAILS </a:t>
            </a:r>
            <a:endParaRPr lang="en-ZA" dirty="0"/>
          </a:p>
        </p:txBody>
      </p:sp>
      <p:sp>
        <p:nvSpPr>
          <p:cNvPr id="3" name="Content Placeholder 2"/>
          <p:cNvSpPr>
            <a:spLocks noGrp="1"/>
          </p:cNvSpPr>
          <p:nvPr>
            <p:ph idx="1"/>
          </p:nvPr>
        </p:nvSpPr>
        <p:spPr/>
        <p:txBody>
          <a:bodyPr>
            <a:normAutofit/>
          </a:bodyPr>
          <a:lstStyle/>
          <a:p>
            <a:r>
              <a:rPr lang="en-ZA" dirty="0" smtClean="0"/>
              <a:t>The New Testament tells us of the necessity and the spiritual growth which brings us to </a:t>
            </a:r>
            <a:r>
              <a:rPr lang="en-ZA" i="1" dirty="0" smtClean="0"/>
              <a:t>“completion” </a:t>
            </a:r>
            <a:r>
              <a:rPr lang="en-ZA" dirty="0" smtClean="0"/>
              <a:t>as a result of living through </a:t>
            </a:r>
            <a:r>
              <a:rPr lang="en-ZA" i="1" dirty="0" smtClean="0"/>
              <a:t>“trials”:</a:t>
            </a:r>
          </a:p>
          <a:p>
            <a:pPr algn="ctr"/>
            <a:r>
              <a:rPr lang="en-ZA" i="1" dirty="0">
                <a:solidFill>
                  <a:srgbClr val="004821"/>
                </a:solidFill>
              </a:rPr>
              <a:t>And not only this, but we also exult in pressures, knowing that pressure works endurance; and endurance, </a:t>
            </a:r>
            <a:r>
              <a:rPr lang="en-ZA" i="1" dirty="0" err="1">
                <a:solidFill>
                  <a:srgbClr val="004821"/>
                </a:solidFill>
              </a:rPr>
              <a:t>approvedness</a:t>
            </a:r>
            <a:r>
              <a:rPr lang="en-ZA" i="1" dirty="0">
                <a:solidFill>
                  <a:srgbClr val="004821"/>
                </a:solidFill>
              </a:rPr>
              <a:t>; and </a:t>
            </a:r>
            <a:r>
              <a:rPr lang="en-ZA" i="1" dirty="0" err="1">
                <a:solidFill>
                  <a:srgbClr val="004821"/>
                </a:solidFill>
              </a:rPr>
              <a:t>approvedness</a:t>
            </a:r>
            <a:r>
              <a:rPr lang="en-ZA" i="1" dirty="0">
                <a:solidFill>
                  <a:srgbClr val="004821"/>
                </a:solidFill>
              </a:rPr>
              <a:t>, expectation. And expectation does not disappoint, because the love of Elohim has been poured out in our hearts by the Set-apart Spirit which was given to us. </a:t>
            </a:r>
            <a:r>
              <a:rPr lang="en-ZA" b="1" i="1" dirty="0" smtClean="0">
                <a:solidFill>
                  <a:srgbClr val="004821"/>
                </a:solidFill>
              </a:rPr>
              <a:t>(</a:t>
            </a:r>
            <a:r>
              <a:rPr lang="en-ZA" b="1" i="1" dirty="0">
                <a:solidFill>
                  <a:srgbClr val="004821"/>
                </a:solidFill>
              </a:rPr>
              <a:t>Romans 5:3-5)</a:t>
            </a:r>
          </a:p>
          <a:p>
            <a:pPr algn="ctr"/>
            <a:r>
              <a:rPr lang="en-ZA" i="1" dirty="0" smtClean="0">
                <a:solidFill>
                  <a:srgbClr val="004821"/>
                </a:solidFill>
              </a:rPr>
              <a:t>My </a:t>
            </a:r>
            <a:r>
              <a:rPr lang="en-ZA" i="1" dirty="0">
                <a:solidFill>
                  <a:srgbClr val="004821"/>
                </a:solidFill>
              </a:rPr>
              <a:t>brothers, count it all joy when you fall into various trials, knowing that the proving of your belief works endurance. And let endurance have a perfect work, so that you be perfect and complete, lacking in naught. </a:t>
            </a:r>
            <a:r>
              <a:rPr lang="en-ZA" b="1" i="1" dirty="0" smtClean="0">
                <a:solidFill>
                  <a:srgbClr val="004821"/>
                </a:solidFill>
              </a:rPr>
              <a:t>(</a:t>
            </a:r>
            <a:r>
              <a:rPr lang="en-ZA" b="1" i="1" dirty="0">
                <a:solidFill>
                  <a:srgbClr val="004821"/>
                </a:solidFill>
              </a:rPr>
              <a:t>James 1:2-4)</a:t>
            </a:r>
          </a:p>
          <a:p>
            <a:pPr algn="ctr"/>
            <a:endParaRPr lang="en-ZA" i="1" dirty="0">
              <a:solidFill>
                <a:srgbClr val="004821"/>
              </a:solidFill>
            </a:endParaRPr>
          </a:p>
          <a:p>
            <a:endParaRPr lang="en-ZA" dirty="0" smtClean="0"/>
          </a:p>
          <a:p>
            <a:pPr algn="ctr"/>
            <a:endParaRPr lang="en-ZA" b="1"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SOJOURN</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Years later, a matured Jacob now referred to his life as a </a:t>
            </a:r>
            <a:r>
              <a:rPr lang="en-ZA" i="1" dirty="0" smtClean="0"/>
              <a:t>“sojourn” as he answered a question </a:t>
            </a:r>
            <a:r>
              <a:rPr lang="en-ZA" dirty="0" smtClean="0"/>
              <a:t>posed by Pharaoh:</a:t>
            </a:r>
          </a:p>
          <a:p>
            <a:pPr algn="ctr">
              <a:lnSpc>
                <a:spcPts val="2100"/>
              </a:lnSpc>
            </a:pPr>
            <a:r>
              <a:rPr lang="en-ZA" i="1" dirty="0" smtClean="0">
                <a:solidFill>
                  <a:srgbClr val="004821"/>
                </a:solidFill>
              </a:rPr>
              <a:t>And Pharaoh said to </a:t>
            </a:r>
            <a:r>
              <a:rPr lang="en-ZA" i="1" dirty="0" err="1" smtClean="0">
                <a:solidFill>
                  <a:srgbClr val="004821"/>
                </a:solidFill>
              </a:rPr>
              <a:t>Yaʽaqob</a:t>
            </a:r>
            <a:r>
              <a:rPr lang="en-ZA" i="1" dirty="0" smtClean="0">
                <a:solidFill>
                  <a:srgbClr val="004821"/>
                </a:solidFill>
              </a:rPr>
              <a:t>̱, “How old are you?” And </a:t>
            </a:r>
            <a:r>
              <a:rPr lang="en-ZA" i="1" dirty="0" err="1" smtClean="0">
                <a:solidFill>
                  <a:srgbClr val="004821"/>
                </a:solidFill>
              </a:rPr>
              <a:t>Yaʽaqob</a:t>
            </a:r>
            <a:r>
              <a:rPr lang="en-ZA" i="1" dirty="0" smtClean="0">
                <a:solidFill>
                  <a:srgbClr val="004821"/>
                </a:solidFill>
              </a:rPr>
              <a:t>̱ said to Pharaoh, “The days of the years of my </a:t>
            </a:r>
            <a:r>
              <a:rPr lang="en-ZA" i="1" dirty="0" err="1" smtClean="0">
                <a:solidFill>
                  <a:srgbClr val="004821"/>
                </a:solidFill>
              </a:rPr>
              <a:t>sojournings</a:t>
            </a:r>
            <a:r>
              <a:rPr lang="en-ZA" i="1" dirty="0" smtClean="0">
                <a:solidFill>
                  <a:srgbClr val="004821"/>
                </a:solidFill>
              </a:rPr>
              <a:t> are one hundred and thirty years. Few and evil have been the days of the years of my life, and they have not reached the days of the years of the life of my fathers in the days of their </a:t>
            </a:r>
            <a:r>
              <a:rPr lang="en-ZA" i="1" dirty="0" err="1" smtClean="0">
                <a:solidFill>
                  <a:srgbClr val="004821"/>
                </a:solidFill>
              </a:rPr>
              <a:t>sojournings</a:t>
            </a:r>
            <a:r>
              <a:rPr lang="en-ZA" i="1" dirty="0" smtClean="0">
                <a:solidFill>
                  <a:srgbClr val="004821"/>
                </a:solidFill>
              </a:rPr>
              <a:t>.”  </a:t>
            </a:r>
            <a:r>
              <a:rPr lang="en-ZA" b="1" i="1" dirty="0" smtClean="0">
                <a:solidFill>
                  <a:srgbClr val="004821"/>
                </a:solidFill>
              </a:rPr>
              <a:t>(Genesis 47:8-9)</a:t>
            </a:r>
          </a:p>
          <a:p>
            <a:pPr>
              <a:lnSpc>
                <a:spcPts val="2100"/>
              </a:lnSpc>
            </a:pPr>
            <a:r>
              <a:rPr lang="en-ZA" dirty="0" smtClean="0"/>
              <a:t>It sounds like Jacob is being very negative; however, he’s come to accept that trials and difficulties have been the tool that </a:t>
            </a:r>
            <a:r>
              <a:rPr lang="he-IL" dirty="0"/>
              <a:t>יהוה</a:t>
            </a:r>
            <a:r>
              <a:rPr lang="en-ZA" dirty="0" smtClean="0"/>
              <a:t> used to bring him to </a:t>
            </a:r>
            <a:r>
              <a:rPr lang="en-ZA" i="1" dirty="0" smtClean="0"/>
              <a:t>“completion” (James 1:4). The </a:t>
            </a:r>
            <a:r>
              <a:rPr lang="en-ZA" dirty="0" smtClean="0"/>
              <a:t>writer of Hebrews reminds us that all of the Patriarchs were </a:t>
            </a:r>
            <a:r>
              <a:rPr lang="en-ZA" i="1" dirty="0" smtClean="0"/>
              <a:t>“sojourners”:</a:t>
            </a:r>
          </a:p>
          <a:p>
            <a:pPr algn="ctr">
              <a:lnSpc>
                <a:spcPts val="2100"/>
              </a:lnSpc>
            </a:pPr>
            <a:r>
              <a:rPr lang="en-ZA" i="1" dirty="0" smtClean="0">
                <a:solidFill>
                  <a:srgbClr val="004821"/>
                </a:solidFill>
              </a:rPr>
              <a:t>By belief, </a:t>
            </a:r>
            <a:r>
              <a:rPr lang="en-ZA" i="1" dirty="0" err="1" smtClean="0">
                <a:solidFill>
                  <a:srgbClr val="004821"/>
                </a:solidFill>
              </a:rPr>
              <a:t>Aḇraham</a:t>
            </a:r>
            <a:r>
              <a:rPr lang="en-ZA" i="1" dirty="0" smtClean="0">
                <a:solidFill>
                  <a:srgbClr val="004821"/>
                </a:solidFill>
              </a:rPr>
              <a:t> obeyed when he was called to go out to the place which he was about to receive as an inheritance. And he went out, not knowing where he was going. By belief, he sojourned in the land of promise as a stranger, dwelling in tents with </a:t>
            </a:r>
            <a:r>
              <a:rPr lang="en-ZA" i="1" dirty="0" err="1" smtClean="0">
                <a:solidFill>
                  <a:srgbClr val="004821"/>
                </a:solidFill>
              </a:rPr>
              <a:t>Yitsḥaq</a:t>
            </a:r>
            <a:r>
              <a:rPr lang="en-ZA" i="1" dirty="0" smtClean="0">
                <a:solidFill>
                  <a:srgbClr val="004821"/>
                </a:solidFill>
              </a:rPr>
              <a:t> and </a:t>
            </a:r>
            <a:r>
              <a:rPr lang="en-ZA" i="1" dirty="0" err="1" smtClean="0">
                <a:solidFill>
                  <a:srgbClr val="004821"/>
                </a:solidFill>
              </a:rPr>
              <a:t>Yaʽaqob</a:t>
            </a:r>
            <a:r>
              <a:rPr lang="en-ZA" i="1" dirty="0" smtClean="0">
                <a:solidFill>
                  <a:srgbClr val="004821"/>
                </a:solidFill>
              </a:rPr>
              <a:t>̱, the heirs with him of the same promise, </a:t>
            </a:r>
            <a:r>
              <a:rPr lang="en-ZA" b="1" i="1" dirty="0" smtClean="0">
                <a:solidFill>
                  <a:srgbClr val="004821"/>
                </a:solidFill>
              </a:rPr>
              <a:t>(Hebrews 11:8-9)</a:t>
            </a:r>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WALKING WITH GOD </a:t>
            </a:r>
            <a:endParaRPr lang="en-ZA" dirty="0"/>
          </a:p>
        </p:txBody>
      </p:sp>
      <p:sp>
        <p:nvSpPr>
          <p:cNvPr id="3" name="Content Placeholder 2"/>
          <p:cNvSpPr>
            <a:spLocks noGrp="1"/>
          </p:cNvSpPr>
          <p:nvPr>
            <p:ph idx="1"/>
          </p:nvPr>
        </p:nvSpPr>
        <p:spPr/>
        <p:txBody>
          <a:bodyPr>
            <a:normAutofit fontScale="25000" lnSpcReduction="20000"/>
          </a:bodyPr>
          <a:lstStyle/>
          <a:p>
            <a:r>
              <a:rPr lang="en-ZA" sz="8800" dirty="0" smtClean="0"/>
              <a:t>Abraham, Isaac and Jacob: </a:t>
            </a:r>
          </a:p>
          <a:p>
            <a:pPr algn="ctr"/>
            <a:r>
              <a:rPr lang="en-ZA" sz="8800" i="1" dirty="0" smtClean="0">
                <a:solidFill>
                  <a:srgbClr val="004821"/>
                </a:solidFill>
              </a:rPr>
              <a:t>..and </a:t>
            </a:r>
            <a:r>
              <a:rPr lang="en-ZA" sz="8800" i="1" dirty="0">
                <a:solidFill>
                  <a:srgbClr val="004821"/>
                </a:solidFill>
              </a:rPr>
              <a:t>confessed that they were aliens and strangers on the earth. </a:t>
            </a:r>
            <a:r>
              <a:rPr lang="en-ZA" sz="8800" b="1" i="1" dirty="0" smtClean="0">
                <a:solidFill>
                  <a:srgbClr val="004821"/>
                </a:solidFill>
              </a:rPr>
              <a:t>(</a:t>
            </a:r>
            <a:r>
              <a:rPr lang="en-ZA" sz="8800" b="1" i="1" dirty="0">
                <a:solidFill>
                  <a:srgbClr val="004821"/>
                </a:solidFill>
              </a:rPr>
              <a:t>Hebrews 11:13)</a:t>
            </a:r>
          </a:p>
          <a:p>
            <a:r>
              <a:rPr lang="en-ZA" sz="8800" dirty="0" smtClean="0"/>
              <a:t>The </a:t>
            </a:r>
            <a:r>
              <a:rPr lang="en-ZA" sz="8800" b="1" dirty="0" smtClean="0"/>
              <a:t>benefits of not being too </a:t>
            </a:r>
            <a:r>
              <a:rPr lang="en-ZA" sz="8800" b="1" i="1" dirty="0" smtClean="0"/>
              <a:t>“settled” on this earth… </a:t>
            </a:r>
          </a:p>
          <a:p>
            <a:pPr algn="ctr"/>
            <a:r>
              <a:rPr lang="en-ZA" sz="8800" i="1" dirty="0">
                <a:solidFill>
                  <a:srgbClr val="004821"/>
                </a:solidFill>
              </a:rPr>
              <a:t>But now they long for a better place, that is, a heavenly. Therefore Elohim is not ashamed to be called their Elohim, for He has prepared a city for them. </a:t>
            </a:r>
            <a:r>
              <a:rPr lang="en-ZA" sz="8800" b="1" i="1" dirty="0" smtClean="0">
                <a:solidFill>
                  <a:srgbClr val="004821"/>
                </a:solidFill>
              </a:rPr>
              <a:t>(</a:t>
            </a:r>
            <a:r>
              <a:rPr lang="en-ZA" sz="8800" b="1" i="1" dirty="0">
                <a:solidFill>
                  <a:srgbClr val="004821"/>
                </a:solidFill>
              </a:rPr>
              <a:t>Hebrews 11:16)</a:t>
            </a:r>
          </a:p>
          <a:p>
            <a:r>
              <a:rPr lang="en-ZA" sz="8800" b="1" i="1" dirty="0" smtClean="0"/>
              <a:t>“Sojourning” implies walking, mobility, progress, and growth. </a:t>
            </a:r>
            <a:r>
              <a:rPr lang="en-ZA" sz="8800" i="1" dirty="0" smtClean="0"/>
              <a:t>The danger of the “settled” lifestyle </a:t>
            </a:r>
            <a:r>
              <a:rPr lang="en-ZA" sz="8800" dirty="0" smtClean="0"/>
              <a:t>is that one can become spiritually paralyzed or stagnant. Obsession with security can hinder us from following Elohim. We find the idea of </a:t>
            </a:r>
            <a:r>
              <a:rPr lang="en-ZA" sz="8800" i="1" dirty="0" smtClean="0"/>
              <a:t>“walking” connected with righteous men: </a:t>
            </a:r>
          </a:p>
          <a:p>
            <a:pPr algn="ctr"/>
            <a:r>
              <a:rPr lang="en-ZA" sz="8800" i="1" dirty="0" smtClean="0">
                <a:solidFill>
                  <a:srgbClr val="004821"/>
                </a:solidFill>
              </a:rPr>
              <a:t>And Enoch walked with God; and he was not, for God took him. </a:t>
            </a:r>
          </a:p>
          <a:p>
            <a:pPr algn="ctr"/>
            <a:r>
              <a:rPr lang="en-ZA" sz="8800" b="1" i="1" dirty="0" smtClean="0">
                <a:solidFill>
                  <a:srgbClr val="004821"/>
                </a:solidFill>
              </a:rPr>
              <a:t>(Genesis 5:24 NKJV)</a:t>
            </a:r>
          </a:p>
          <a:p>
            <a:pPr algn="ctr"/>
            <a:r>
              <a:rPr lang="en-ZA" sz="8800" i="1" dirty="0" smtClean="0">
                <a:solidFill>
                  <a:srgbClr val="004821"/>
                </a:solidFill>
              </a:rPr>
              <a:t>..Noah was a just man, perfect in his generations. Noah walked with God.  </a:t>
            </a:r>
            <a:r>
              <a:rPr lang="en-ZA" sz="8800" b="1" i="1" dirty="0" smtClean="0">
                <a:solidFill>
                  <a:srgbClr val="004821"/>
                </a:solidFill>
              </a:rPr>
              <a:t>(Genesis 6:9 NKJV)</a:t>
            </a:r>
          </a:p>
          <a:p>
            <a:endParaRPr lang="en-ZA" sz="8800" dirty="0" smtClean="0"/>
          </a:p>
          <a:p>
            <a:pPr algn="ctr"/>
            <a:endParaRPr lang="en-ZA" b="1" i="1" dirty="0" smtClean="0">
              <a:solidFill>
                <a:srgbClr val="004821"/>
              </a:solidFill>
            </a:endParaRPr>
          </a:p>
          <a:p>
            <a:endParaRPr lang="en-ZA" dirty="0" smtClean="0"/>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INVITATION TO WALK</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THEREFORE, [there is] now no condemnation (no adjudging guilty of wrong) for those who are in Christ Jesus, who live [and] walk not after the dictates of the flesh, but after the dictates of the Spirit. [John 3:18.] </a:t>
            </a:r>
            <a:r>
              <a:rPr lang="en-ZA" b="1" i="1" dirty="0" smtClean="0">
                <a:solidFill>
                  <a:srgbClr val="004821"/>
                </a:solidFill>
              </a:rPr>
              <a:t>(Romans 8:1 AMP)</a:t>
            </a:r>
          </a:p>
          <a:p>
            <a:pPr algn="ctr"/>
            <a:r>
              <a:rPr lang="en-ZA" i="1" dirty="0" smtClean="0">
                <a:solidFill>
                  <a:srgbClr val="004821"/>
                </a:solidFill>
              </a:rPr>
              <a:t>For we walk by faith [we regulate our lives and conduct ourselves by our conviction or belief respecting man's relationship to God and divine things, with trust and holy </a:t>
            </a:r>
            <a:r>
              <a:rPr lang="en-ZA" i="1" dirty="0" err="1" smtClean="0">
                <a:solidFill>
                  <a:srgbClr val="004821"/>
                </a:solidFill>
              </a:rPr>
              <a:t>fervor</a:t>
            </a:r>
            <a:r>
              <a:rPr lang="en-ZA" i="1" dirty="0" smtClean="0">
                <a:solidFill>
                  <a:srgbClr val="004821"/>
                </a:solidFill>
              </a:rPr>
              <a:t>; thus we walk] not by sight or appearance. </a:t>
            </a:r>
            <a:r>
              <a:rPr lang="en-ZA" b="1" i="1" dirty="0" smtClean="0">
                <a:solidFill>
                  <a:srgbClr val="004821"/>
                </a:solidFill>
              </a:rPr>
              <a:t>(2 Corinthians 5:7 AMP)</a:t>
            </a:r>
          </a:p>
          <a:p>
            <a:r>
              <a:rPr lang="en-ZA" dirty="0" smtClean="0"/>
              <a:t>Are you </a:t>
            </a:r>
            <a:r>
              <a:rPr lang="en-ZA" b="1" dirty="0" smtClean="0"/>
              <a:t>not sure how to </a:t>
            </a:r>
            <a:r>
              <a:rPr lang="en-ZA" b="1" i="1" dirty="0" smtClean="0"/>
              <a:t>“walk”? </a:t>
            </a:r>
            <a:r>
              <a:rPr lang="he-IL" sz="2000" i="1" dirty="0"/>
              <a:t>יהושע</a:t>
            </a:r>
            <a:r>
              <a:rPr lang="en-ZA" i="1" dirty="0" smtClean="0"/>
              <a:t> invites each of us to “yoke up” with Him:</a:t>
            </a:r>
          </a:p>
          <a:p>
            <a:pPr algn="ctr"/>
            <a:r>
              <a:rPr lang="en-ZA" i="1" dirty="0" smtClean="0">
                <a:solidFill>
                  <a:srgbClr val="004821"/>
                </a:solidFill>
              </a:rPr>
              <a:t>"Come to me, all of you who are struggling and burdened, and I will give you rest. Take my yoke upon you and learn from me, because I am gentle and humble in heart, and you will find rest for your souls. For my yoke is easy, and my burden is light.“ </a:t>
            </a:r>
            <a:r>
              <a:rPr lang="en-ZA" b="1" i="1" dirty="0" smtClean="0">
                <a:solidFill>
                  <a:srgbClr val="004821"/>
                </a:solidFill>
              </a:rPr>
              <a:t>(Matthew 11:28-30 CJB)</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37149</TotalTime>
  <Words>11178</Words>
  <Application>Microsoft Office PowerPoint</Application>
  <PresentationFormat>On-screen Show (4:3)</PresentationFormat>
  <Paragraphs>363</Paragraphs>
  <Slides>58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58</vt:i4>
      </vt:variant>
    </vt:vector>
  </HeadingPairs>
  <TitlesOfParts>
    <vt:vector size="61" baseType="lpstr">
      <vt:lpstr>Arial</vt:lpstr>
      <vt:lpstr>Calibri</vt:lpstr>
      <vt:lpstr>Office Theme</vt:lpstr>
      <vt:lpstr>PowerPoint Presentation</vt:lpstr>
      <vt:lpstr>RECOGNITION</vt:lpstr>
      <vt:lpstr>VAYESHEV “And he Settled”</vt:lpstr>
      <vt:lpstr>HE SETTLED</vt:lpstr>
      <vt:lpstr>RETIREMENT</vt:lpstr>
      <vt:lpstr>TRAILS </vt:lpstr>
      <vt:lpstr>SOJOURN</vt:lpstr>
      <vt:lpstr>WALKING WITH GOD </vt:lpstr>
      <vt:lpstr>INVITATION TO WALK</vt:lpstr>
      <vt:lpstr>SETTLED LIFE</vt:lpstr>
      <vt:lpstr>STORY ABOUT LIFE</vt:lpstr>
      <vt:lpstr>GENERATIONS  Legends of the Jews</vt:lpstr>
      <vt:lpstr>GENERATIONS con’t Legends of the Jews</vt:lpstr>
      <vt:lpstr>GENERATIONS con’t Legends of the Jews</vt:lpstr>
      <vt:lpstr>JOSEPH</vt:lpstr>
      <vt:lpstr>OLD AGE</vt:lpstr>
      <vt:lpstr>PICTURE OF THE MESSIAH </vt:lpstr>
      <vt:lpstr>PowerPoint Presentation</vt:lpstr>
      <vt:lpstr>PowerPoint Presentation</vt:lpstr>
      <vt:lpstr>JUDAISM</vt:lpstr>
      <vt:lpstr>KETONET</vt:lpstr>
      <vt:lpstr>MANY COLOURS</vt:lpstr>
      <vt:lpstr>GOVERNOR COAT</vt:lpstr>
      <vt:lpstr>TOKEN OF LOVE Legends of the Jews</vt:lpstr>
      <vt:lpstr>SPEAK TO HIM PEACE</vt:lpstr>
      <vt:lpstr>PROVOKE THEM TO JEALOUSY</vt:lpstr>
      <vt:lpstr>JOSEF DREAMS</vt:lpstr>
      <vt:lpstr>JACOB’S INTERPRETATION Legends of the Jews</vt:lpstr>
      <vt:lpstr>ARROGANCE OF JOSEPH Legends of the Jews</vt:lpstr>
      <vt:lpstr>SHEKEM</vt:lpstr>
      <vt:lpstr>PROPHECY</vt:lpstr>
      <vt:lpstr>OUT OF THE DEPTH</vt:lpstr>
      <vt:lpstr>CERTAIN MAN</vt:lpstr>
      <vt:lpstr>DOTHAM</vt:lpstr>
      <vt:lpstr>REUBEN</vt:lpstr>
      <vt:lpstr>EMPTY CISTERN</vt:lpstr>
      <vt:lpstr>PROPHETS IN TRAINING</vt:lpstr>
      <vt:lpstr>THE FIRES OF PURIFICATION</vt:lpstr>
      <vt:lpstr>LOOKED UP</vt:lpstr>
      <vt:lpstr>20 SHEKELS</vt:lpstr>
      <vt:lpstr>BOUGHT SHOES Legends of the Jews</vt:lpstr>
      <vt:lpstr>BLOOD OF A MALE GOAT</vt:lpstr>
      <vt:lpstr>MOURNED</vt:lpstr>
      <vt:lpstr>JUDAH LEAVES</vt:lpstr>
      <vt:lpstr>REPENTANCE</vt:lpstr>
      <vt:lpstr>TAMAR</vt:lpstr>
      <vt:lpstr>TAMAR con’t</vt:lpstr>
      <vt:lpstr>THE PROSTITUTE</vt:lpstr>
      <vt:lpstr>INHERITANCE</vt:lpstr>
      <vt:lpstr>DAUGHTER OF HIGH PRIEST</vt:lpstr>
      <vt:lpstr>PEREZ AND ZERAH</vt:lpstr>
      <vt:lpstr>GENESIS 39</vt:lpstr>
      <vt:lpstr>POTIPHAR’S WIFE</vt:lpstr>
      <vt:lpstr>FLEE FROM LUST</vt:lpstr>
      <vt:lpstr>THE KEYS TO RELEASE</vt:lpstr>
      <vt:lpstr>SOWING FOR YOUR DESTINY</vt:lpstr>
      <vt:lpstr>JOSEPH’S LIFE</vt:lpstr>
      <vt:lpstr>NACHAM</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Kotze</cp:lastModifiedBy>
  <cp:revision>935</cp:revision>
  <dcterms:created xsi:type="dcterms:W3CDTF">2010-10-31T07:41:47Z</dcterms:created>
  <dcterms:modified xsi:type="dcterms:W3CDTF">2014-08-09T11:06:58Z</dcterms:modified>
</cp:coreProperties>
</file>